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3" r:id="rId3"/>
    <p:sldId id="277" r:id="rId4"/>
    <p:sldId id="278" r:id="rId5"/>
    <p:sldId id="264" r:id="rId6"/>
    <p:sldId id="265" r:id="rId7"/>
    <p:sldId id="267" r:id="rId8"/>
    <p:sldId id="273" r:id="rId9"/>
    <p:sldId id="274" r:id="rId10"/>
    <p:sldId id="281" r:id="rId11"/>
    <p:sldId id="271" r:id="rId12"/>
    <p:sldId id="282" r:id="rId13"/>
    <p:sldId id="284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502" autoAdjust="0"/>
  </p:normalViewPr>
  <p:slideViewPr>
    <p:cSldViewPr snapToGrid="0">
      <p:cViewPr varScale="1">
        <p:scale>
          <a:sx n="48" d="100"/>
          <a:sy n="48" d="100"/>
        </p:scale>
        <p:origin x="2994" y="1098"/>
      </p:cViewPr>
      <p:guideLst/>
    </p:cSldViewPr>
  </p:slideViewPr>
  <p:outlineViewPr>
    <p:cViewPr>
      <p:scale>
        <a:sx n="33" d="100"/>
        <a:sy n="33" d="100"/>
      </p:scale>
      <p:origin x="0" y="-354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Diagramm%20in%20Microsoft%20Word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'Abb1'!$B$3</c:f>
              <c:strCache>
                <c:ptCount val="1"/>
                <c:pt idx="0">
                  <c:v>Weiterbildungsaktivitäten insgesamt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'Abb1'!$A$4:$A$7</c:f>
              <c:strCache>
                <c:ptCount val="4"/>
                <c:pt idx="0">
                  <c:v>Keine Angabe</c:v>
                </c:pt>
                <c:pt idx="1">
                  <c:v>Gesunken</c:v>
                </c:pt>
                <c:pt idx="2">
                  <c:v>Gleich geblieben</c:v>
                </c:pt>
                <c:pt idx="3">
                  <c:v>Gestiegen</c:v>
                </c:pt>
              </c:strCache>
            </c:strRef>
          </c:cat>
          <c:val>
            <c:numRef>
              <c:f>'Abb1'!$B$4:$B$7</c:f>
              <c:numCache>
                <c:formatCode>0.0%</c:formatCode>
                <c:ptCount val="4"/>
                <c:pt idx="0">
                  <c:v>0.17599999999999999</c:v>
                </c:pt>
                <c:pt idx="1">
                  <c:v>0.25866666666666666</c:v>
                </c:pt>
                <c:pt idx="2">
                  <c:v>0.44533333333333336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1-4EC0-A6CB-544577BA7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934692936"/>
        <c:axId val="934691952"/>
      </c:barChart>
      <c:catAx>
        <c:axId val="93469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34691952"/>
        <c:crosses val="autoZero"/>
        <c:auto val="1"/>
        <c:lblAlgn val="ctr"/>
        <c:lblOffset val="100"/>
        <c:noMultiLvlLbl val="0"/>
      </c:catAx>
      <c:valAx>
        <c:axId val="93469195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34692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Frage3!$B$84</c:f>
              <c:strCache>
                <c:ptCount val="1"/>
                <c:pt idx="0">
                  <c:v>Unter 20 Mitarbeiter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6.3391442155309036E-3"/>
                  <c:y val="-6.5146579804560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E2-48D9-80A2-47732301B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Frage3!$A$85:$A$88</c:f>
              <c:strCache>
                <c:ptCount val="4"/>
                <c:pt idx="0">
                  <c:v>Keine Angabe</c:v>
                </c:pt>
                <c:pt idx="1">
                  <c:v>Gesunken</c:v>
                </c:pt>
                <c:pt idx="2">
                  <c:v>Gleich geblieben </c:v>
                </c:pt>
                <c:pt idx="3">
                  <c:v>Gestiegen</c:v>
                </c:pt>
              </c:strCache>
            </c:strRef>
          </c:cat>
          <c:val>
            <c:numRef>
              <c:f>Frage3!$B$85:$B$88</c:f>
              <c:numCache>
                <c:formatCode>0.0%</c:formatCode>
                <c:ptCount val="4"/>
                <c:pt idx="0">
                  <c:v>0.21839080459770116</c:v>
                </c:pt>
                <c:pt idx="1">
                  <c:v>0.20114942528735633</c:v>
                </c:pt>
                <c:pt idx="2">
                  <c:v>0.47701149425287354</c:v>
                </c:pt>
                <c:pt idx="3">
                  <c:v>0.10344827586206898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E2-48D9-80A2-47732301BE5F}"/>
            </c:ext>
          </c:extLst>
        </c:ser>
        <c:ser>
          <c:idx val="1"/>
          <c:order val="1"/>
          <c:tx>
            <c:strRef>
              <c:f>Frage3!$C$84</c:f>
              <c:strCache>
                <c:ptCount val="1"/>
                <c:pt idx="0">
                  <c:v>20 bis 99 Mitarbeiter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3391442155309036E-3"/>
                  <c:y val="-1.49292520745511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E2-48D9-80A2-47732301B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Frage3!$A$85:$A$88</c:f>
              <c:strCache>
                <c:ptCount val="4"/>
                <c:pt idx="0">
                  <c:v>Keine Angabe</c:v>
                </c:pt>
                <c:pt idx="1">
                  <c:v>Gesunken</c:v>
                </c:pt>
                <c:pt idx="2">
                  <c:v>Gleich geblieben </c:v>
                </c:pt>
                <c:pt idx="3">
                  <c:v>Gestiegen</c:v>
                </c:pt>
              </c:strCache>
            </c:strRef>
          </c:cat>
          <c:val>
            <c:numRef>
              <c:f>Frage3!$C$85:$C$88</c:f>
              <c:numCache>
                <c:formatCode>0.0%</c:formatCode>
                <c:ptCount val="4"/>
                <c:pt idx="0">
                  <c:v>0.13675213675213677</c:v>
                </c:pt>
                <c:pt idx="1">
                  <c:v>0.25641025641025639</c:v>
                </c:pt>
                <c:pt idx="2">
                  <c:v>0.46153846153846156</c:v>
                </c:pt>
                <c:pt idx="3">
                  <c:v>0.14529914529914531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E2-48D9-80A2-47732301BE5F}"/>
            </c:ext>
          </c:extLst>
        </c:ser>
        <c:ser>
          <c:idx val="2"/>
          <c:order val="2"/>
          <c:tx>
            <c:strRef>
              <c:f>Frage3!$D$84</c:f>
              <c:strCache>
                <c:ptCount val="1"/>
                <c:pt idx="0">
                  <c:v>100 und mehr Mitarbeiter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Frage3!$A$85:$A$88</c:f>
              <c:strCache>
                <c:ptCount val="4"/>
                <c:pt idx="0">
                  <c:v>Keine Angabe</c:v>
                </c:pt>
                <c:pt idx="1">
                  <c:v>Gesunken</c:v>
                </c:pt>
                <c:pt idx="2">
                  <c:v>Gleich geblieben </c:v>
                </c:pt>
                <c:pt idx="3">
                  <c:v>Gestiegen</c:v>
                </c:pt>
              </c:strCache>
            </c:strRef>
          </c:cat>
          <c:val>
            <c:numRef>
              <c:f>Frage3!$D$85:$D$88</c:f>
              <c:numCache>
                <c:formatCode>0.0%</c:formatCode>
                <c:ptCount val="4"/>
                <c:pt idx="0">
                  <c:v>8.8235294117647065E-2</c:v>
                </c:pt>
                <c:pt idx="1">
                  <c:v>0.4264705882352941</c:v>
                </c:pt>
                <c:pt idx="2">
                  <c:v>0.38235294117647056</c:v>
                </c:pt>
                <c:pt idx="3">
                  <c:v>0.10294117647058823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E2-48D9-80A2-47732301B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929001624"/>
        <c:axId val="928998016"/>
      </c:barChart>
      <c:catAx>
        <c:axId val="92900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8998016"/>
        <c:crosses val="autoZero"/>
        <c:auto val="1"/>
        <c:lblAlgn val="ctr"/>
        <c:lblOffset val="100"/>
        <c:noMultiLvlLbl val="0"/>
      </c:catAx>
      <c:valAx>
        <c:axId val="92899801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900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'Abb1'!$C$3</c:f>
              <c:strCache>
                <c:ptCount val="1"/>
                <c:pt idx="0">
                  <c:v>Nutzung digitaler Lernangebote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'Abb1'!$A$4:$A$7</c:f>
              <c:strCache>
                <c:ptCount val="4"/>
                <c:pt idx="0">
                  <c:v>Keine Angabe</c:v>
                </c:pt>
                <c:pt idx="1">
                  <c:v>Gesunken</c:v>
                </c:pt>
                <c:pt idx="2">
                  <c:v>Gleich geblieben</c:v>
                </c:pt>
                <c:pt idx="3">
                  <c:v>Gestiegen</c:v>
                </c:pt>
              </c:strCache>
            </c:strRef>
          </c:cat>
          <c:val>
            <c:numRef>
              <c:f>'Abb1'!$C$4:$C$7</c:f>
              <c:numCache>
                <c:formatCode>0.0%</c:formatCode>
                <c:ptCount val="4"/>
                <c:pt idx="0">
                  <c:v>0.21333333333333335</c:v>
                </c:pt>
                <c:pt idx="1">
                  <c:v>4.8000000000000001E-2</c:v>
                </c:pt>
                <c:pt idx="2">
                  <c:v>0.37866666666666665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C1-4EC0-A6CB-544577BA7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934692936"/>
        <c:axId val="934691952"/>
      </c:barChart>
      <c:catAx>
        <c:axId val="93469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34691952"/>
        <c:crosses val="autoZero"/>
        <c:auto val="1"/>
        <c:lblAlgn val="ctr"/>
        <c:lblOffset val="100"/>
        <c:noMultiLvlLbl val="0"/>
      </c:catAx>
      <c:valAx>
        <c:axId val="93469195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346929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00-4BA2-A8DA-74205BB818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00-4BA2-A8DA-74205BB818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00-4BA2-A8DA-74205BB818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00-4BA2-A8DA-74205BB818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00-4BA2-A8DA-74205BB818DE}"/>
              </c:ext>
            </c:extLst>
          </c:dPt>
          <c:dLbls>
            <c:dLbl>
              <c:idx val="0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00-4BA2-A8DA-74205BB818DE}"/>
                </c:ext>
              </c:extLst>
            </c:dLbl>
            <c:dLbl>
              <c:idx val="1"/>
              <c:layout>
                <c:manualLayout>
                  <c:x val="-0.12316573261567501"/>
                  <c:y val="8.36676321215670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00-4BA2-A8DA-74205BB818DE}"/>
                </c:ext>
              </c:extLst>
            </c:dLbl>
            <c:dLbl>
              <c:idx val="2"/>
              <c:layout>
                <c:manualLayout>
                  <c:x val="4.8084959926587865E-2"/>
                  <c:y val="-1.2536204558765715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3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B9D5DE-352C-49E0-B817-0DB024638BA8}" type="CATEGORYNAME">
                      <a:rPr lang="de-DE" sz="1300" baseline="0" smtClean="0"/>
                      <a:pPr algn="l">
                        <a:defRPr sz="1300"/>
                      </a:pPr>
                      <a:t>[RUBRIKENNAME]</a:t>
                    </a:fld>
                    <a:r>
                      <a:rPr lang="de-DE" sz="1300" baseline="0" dirty="0"/>
                      <a:t>
</a:t>
                    </a:r>
                    <a:fld id="{75D76C5C-7C0E-4001-AB06-7AE35CD70726}" type="PERCENTAGE">
                      <a:rPr lang="de-DE" sz="1300" baseline="0"/>
                      <a:pPr algn="l">
                        <a:defRPr sz="1300"/>
                      </a:pPr>
                      <a:t>[PROZENTSATZ]</a:t>
                    </a:fld>
                    <a:endParaRPr lang="de-DE" sz="13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02729748172821"/>
                      <c:h val="0.222448431068927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D00-4BA2-A8DA-74205BB818DE}"/>
                </c:ext>
              </c:extLst>
            </c:dLbl>
            <c:dLbl>
              <c:idx val="3"/>
              <c:layout>
                <c:manualLayout>
                  <c:x val="0.13301630287521657"/>
                  <c:y val="-0.135251857364067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90721176906372"/>
                      <c:h val="0.166533448599555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D00-4BA2-A8DA-74205BB818D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5D00-4BA2-A8DA-74205BB818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Frage5!$A$19:$A$23</c:f>
              <c:strCache>
                <c:ptCount val="5"/>
                <c:pt idx="0">
                  <c:v>Ja, vollständig</c:v>
                </c:pt>
                <c:pt idx="1">
                  <c:v>Ja, teilweise</c:v>
                </c:pt>
                <c:pt idx="2">
                  <c:v>Nein, wir möchten die Weiterbildung später wie ursprünglich geplant fortsetzen</c:v>
                </c:pt>
                <c:pt idx="3">
                  <c:v>Nein, es gab kein Angebot</c:v>
                </c:pt>
                <c:pt idx="4">
                  <c:v>Nein, sonstiges</c:v>
                </c:pt>
              </c:strCache>
            </c:strRef>
          </c:cat>
          <c:val>
            <c:numRef>
              <c:f>Frage5!$C$19:$C$23</c:f>
              <c:numCache>
                <c:formatCode>0.00%</c:formatCode>
                <c:ptCount val="5"/>
                <c:pt idx="0">
                  <c:v>6.6312997347480113E-2</c:v>
                </c:pt>
                <c:pt idx="1">
                  <c:v>0.28116710875331563</c:v>
                </c:pt>
                <c:pt idx="2">
                  <c:v>0.1830238726790451</c:v>
                </c:pt>
                <c:pt idx="3">
                  <c:v>0.31034482758620691</c:v>
                </c:pt>
                <c:pt idx="4">
                  <c:v>0.15915119363395225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00-4BA2-A8DA-74205BB818D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'Folie 6'!$A$6:$A$11</c:f>
              <c:strCache>
                <c:ptCount val="6"/>
                <c:pt idx="0">
                  <c:v>Beratung zu Weiterbildungsbedarf und Bedarfserhebung</c:v>
                </c:pt>
                <c:pt idx="1">
                  <c:v>Weitere Öffnung der finanziellen Förderung für E-Learning</c:v>
                </c:pt>
                <c:pt idx="2">
                  <c:v>Praxisbeispiele und Erfahrungsberichte zum E-Learning</c:v>
                </c:pt>
                <c:pt idx="3">
                  <c:v>Informationen zu E-Learning-Angeboten und -Formaten</c:v>
                </c:pt>
                <c:pt idx="4">
                  <c:v>Förderung der technischen Ausstattung der Mitarbeitenden</c:v>
                </c:pt>
                <c:pt idx="5">
                  <c:v>Ausweitung der finanziellen Förderung</c:v>
                </c:pt>
              </c:strCache>
            </c:strRef>
          </c:cat>
          <c:val>
            <c:numRef>
              <c:f>'Folie 6'!$B$6:$B$11</c:f>
              <c:numCache>
                <c:formatCode>General</c:formatCode>
                <c:ptCount val="6"/>
                <c:pt idx="0">
                  <c:v>15.4</c:v>
                </c:pt>
                <c:pt idx="1">
                  <c:v>23.5</c:v>
                </c:pt>
                <c:pt idx="2">
                  <c:v>30.2</c:v>
                </c:pt>
                <c:pt idx="3">
                  <c:v>39.299999999999997</c:v>
                </c:pt>
                <c:pt idx="4">
                  <c:v>43.2</c:v>
                </c:pt>
                <c:pt idx="5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D-4E83-B846-BE97AE06D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6316640"/>
        <c:axId val="866317952"/>
      </c:barChart>
      <c:catAx>
        <c:axId val="86631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6317952"/>
        <c:crosses val="autoZero"/>
        <c:auto val="1"/>
        <c:lblAlgn val="ctr"/>
        <c:lblOffset val="100"/>
        <c:noMultiLvlLbl val="0"/>
      </c:catAx>
      <c:valAx>
        <c:axId val="8663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631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307863569292649"/>
          <c:y val="4.7919843171422345E-2"/>
          <c:w val="0.40259300609811832"/>
          <c:h val="0.855920776184832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'G:\IWV-IW Trends\WB-I-Abbildungen-ab2015\2018-1 Seyda et al\[Abbildungen_WB-Digi_Seyda_Meinhard_Placke_final.xlsx]Abb. 4'!$D$9</c:f>
              <c:strCache>
                <c:ptCount val="1"/>
                <c:pt idx="0">
                  <c:v>Ja, mehrfach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58374792703151E-2"/>
                  <c:y val="3.920714441298191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F7-4632-A872-04A4B578EB2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'G:\IWV-IW Trends\WB-I-Abbildungen-ab2015\2018-1 Seyda et al\[Abbildungen_WB-Digi_Seyda_Meinhard_Placke_final.xlsx]Abb. 4'!$C$10:$C$18</c:f>
              <c:strCache>
                <c:ptCount val="9"/>
                <c:pt idx="0">
                  <c:v>Simulationen, Serious Games, digitale Planspiele </c:v>
                </c:pt>
                <c:pt idx="1">
                  <c:v>Gezielte Verwendung von digitalen Arbeitsmitteln als Lernmedium (z. B. programmierbare Fertigungsmaschinen, fachspezifische Software, 3D-Drucker) </c:v>
                </c:pt>
                <c:pt idx="2">
                  <c:v>Lernen an mobilen Endgeräten, z. B. über Weiterbildungsapps </c:v>
                </c:pt>
                <c:pt idx="3">
                  <c:v>Sonstige digitale Lernangebote </c:v>
                </c:pt>
                <c:pt idx="4">
                  <c:v>Firmeninterne kooperative Lernplattform, Wissensbibliotheken, Wikis, Foren </c:v>
                </c:pt>
                <c:pt idx="5">
                  <c:v>Computer- oder webbasierte Selbstlernprogramme </c:v>
                </c:pt>
                <c:pt idx="6">
                  <c:v>Interaktives webbasiertes Lernen (z. B. Webinare, Online-Kurse, virtuelle Klassenräume, MOOCs) </c:v>
                </c:pt>
                <c:pt idx="7">
                  <c:v>Lernvideos, Podcasts, Audiomodule </c:v>
                </c:pt>
                <c:pt idx="8">
                  <c:v>Bereitstellung von Literatur, Bedienungsanleitungen etc. in elektronischer Form (z. B. als PDF) </c:v>
                </c:pt>
              </c:strCache>
            </c:strRef>
          </c:cat>
          <c:val>
            <c:numRef>
              <c:f>'G:\IWV-IW Trends\WB-I-Abbildungen-ab2015\2018-1 Seyda et al\[Abbildungen_WB-Digi_Seyda_Meinhard_Placke_final.xlsx]Abb. 4'!$D$10:$D$18</c:f>
              <c:numCache>
                <c:formatCode>General</c:formatCode>
                <c:ptCount val="9"/>
                <c:pt idx="0">
                  <c:v>1.18</c:v>
                </c:pt>
                <c:pt idx="1">
                  <c:v>6.52</c:v>
                </c:pt>
                <c:pt idx="2">
                  <c:v>8.98</c:v>
                </c:pt>
                <c:pt idx="3">
                  <c:v>7.6</c:v>
                </c:pt>
                <c:pt idx="4">
                  <c:v>11.73</c:v>
                </c:pt>
                <c:pt idx="5">
                  <c:v>13.33</c:v>
                </c:pt>
                <c:pt idx="6">
                  <c:v>23.25</c:v>
                </c:pt>
                <c:pt idx="7">
                  <c:v>16.68</c:v>
                </c:pt>
                <c:pt idx="8">
                  <c:v>38.58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F7-4632-A872-04A4B578EB29}"/>
            </c:ext>
          </c:extLst>
        </c:ser>
        <c:ser>
          <c:idx val="1"/>
          <c:order val="1"/>
          <c:tx>
            <c:strRef>
              <c:f>'G:\IWV-IW Trends\WB-I-Abbildungen-ab2015\2018-1 Seyda et al\[Abbildungen_WB-Digi_Seyda_Meinhard_Placke_final.xlsx]Abb. 4'!$E$9</c:f>
              <c:strCache>
                <c:ptCount val="1"/>
                <c:pt idx="0">
                  <c:v>Ja, vereinzelt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'G:\IWV-IW Trends\WB-I-Abbildungen-ab2015\2018-1 Seyda et al\[Abbildungen_WB-Digi_Seyda_Meinhard_Placke_final.xlsx]Abb. 4'!$C$10:$C$18</c:f>
              <c:strCache>
                <c:ptCount val="9"/>
                <c:pt idx="0">
                  <c:v>Simulationen, Serious Games, digitale Planspiele </c:v>
                </c:pt>
                <c:pt idx="1">
                  <c:v>Gezielte Verwendung von digitalen Arbeitsmitteln als Lernmedium (z. B. programmierbare Fertigungsmaschinen, fachspezifische Software, 3D-Drucker) </c:v>
                </c:pt>
                <c:pt idx="2">
                  <c:v>Lernen an mobilen Endgeräten, z. B. über Weiterbildungsapps </c:v>
                </c:pt>
                <c:pt idx="3">
                  <c:v>Sonstige digitale Lernangebote </c:v>
                </c:pt>
                <c:pt idx="4">
                  <c:v>Firmeninterne kooperative Lernplattform, Wissensbibliotheken, Wikis, Foren </c:v>
                </c:pt>
                <c:pt idx="5">
                  <c:v>Computer- oder webbasierte Selbstlernprogramme </c:v>
                </c:pt>
                <c:pt idx="6">
                  <c:v>Interaktives webbasiertes Lernen (z. B. Webinare, Online-Kurse, virtuelle Klassenräume, MOOCs) </c:v>
                </c:pt>
                <c:pt idx="7">
                  <c:v>Lernvideos, Podcasts, Audiomodule </c:v>
                </c:pt>
                <c:pt idx="8">
                  <c:v>Bereitstellung von Literatur, Bedienungsanleitungen etc. in elektronischer Form (z. B. als PDF) </c:v>
                </c:pt>
              </c:strCache>
            </c:strRef>
          </c:cat>
          <c:val>
            <c:numRef>
              <c:f>'G:\IWV-IW Trends\WB-I-Abbildungen-ab2015\2018-1 Seyda et al\[Abbildungen_WB-Digi_Seyda_Meinhard_Placke_final.xlsx]Abb. 4'!$E$10:$E$18</c:f>
              <c:numCache>
                <c:formatCode>General</c:formatCode>
                <c:ptCount val="9"/>
                <c:pt idx="0">
                  <c:v>6.69</c:v>
                </c:pt>
                <c:pt idx="1">
                  <c:v>13.3</c:v>
                </c:pt>
                <c:pt idx="2">
                  <c:v>21.95</c:v>
                </c:pt>
                <c:pt idx="3">
                  <c:v>24.99</c:v>
                </c:pt>
                <c:pt idx="4">
                  <c:v>23.78</c:v>
                </c:pt>
                <c:pt idx="5">
                  <c:v>31.91</c:v>
                </c:pt>
                <c:pt idx="6">
                  <c:v>26.55</c:v>
                </c:pt>
                <c:pt idx="7">
                  <c:v>36.799999999999997</c:v>
                </c:pt>
                <c:pt idx="8">
                  <c:v>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F7-4632-A872-04A4B578EB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596549664"/>
        <c:axId val="596550056"/>
      </c:barChart>
      <c:catAx>
        <c:axId val="59654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6550056"/>
        <c:crosses val="autoZero"/>
        <c:auto val="1"/>
        <c:lblAlgn val="ctr"/>
        <c:lblOffset val="100"/>
        <c:noMultiLvlLbl val="0"/>
      </c:catAx>
      <c:valAx>
        <c:axId val="59655005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654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899457627864509"/>
          <c:y val="0.63506974183793174"/>
          <c:w val="0.16447797103720244"/>
          <c:h val="0.18238079638868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accent2"/>
          </a:solidFill>
        </a:defRPr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902335544309152"/>
          <c:y val="6.8206046707715601E-2"/>
          <c:w val="0.51323983801499418"/>
          <c:h val="0.775003289464850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in (eher) wenigen Veranstaltungen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Tabelle1!$A$2:$A$14</c:f>
              <c:strCache>
                <c:ptCount val="13"/>
                <c:pt idx="0">
                  <c:v>digitales Textmaterial (z.B. PDF)</c:v>
                </c:pt>
                <c:pt idx="1">
                  <c:v>Videos (z.B. Video-Tutorial/Erklärvideo)</c:v>
                </c:pt>
                <c:pt idx="2">
                  <c:v>digitales Audiomaterial (z.B. Podcast)</c:v>
                </c:pt>
                <c:pt idx="3">
                  <c:v>Lernplattform/Lernmanagement-
system (z.B. moodle, ILIAS)</c:v>
                </c:pt>
                <c:pt idx="4">
                  <c:v>Selbstlernprogramme (Computer- bzw. Web-Based-Training)</c:v>
                </c:pt>
                <c:pt idx="5">
                  <c:v>Social-Media-Anwendungen (z.B. Foren, Blogs, Wikis, Facebook-Gruppen)</c:v>
                </c:pt>
                <c:pt idx="6">
                  <c:v>Live Online Training (Webinar/virtuelles Klassenzimmer)</c:v>
                </c:pt>
                <c:pt idx="7">
                  <c:v>Mobile Lerning (z.B. mittels App)</c:v>
                </c:pt>
                <c:pt idx="8">
                  <c:v>Mikro-Lernen/Learning Nuggets (z.B. mittels App)</c:v>
                </c:pt>
                <c:pt idx="9">
                  <c:v>Massive Open Online Courses (MOOCs) von Drittanbietern</c:v>
                </c:pt>
                <c:pt idx="10">
                  <c:v>Game Based Learning/Serious Games</c:v>
                </c:pt>
                <c:pt idx="11">
                  <c:v>Virtual Reality (z.B. Simulationen mittels 3D-Brille)</c:v>
                </c:pt>
                <c:pt idx="12">
                  <c:v>Augmented Reality/Mixed Reality</c:v>
                </c:pt>
              </c:strCache>
            </c:strRef>
          </c:cat>
          <c:val>
            <c:numRef>
              <c:f>Tabelle1!$B$2:$B$14</c:f>
              <c:numCache>
                <c:formatCode>General</c:formatCode>
                <c:ptCount val="13"/>
                <c:pt idx="0">
                  <c:v>31</c:v>
                </c:pt>
                <c:pt idx="1">
                  <c:v>58</c:v>
                </c:pt>
                <c:pt idx="2">
                  <c:v>41</c:v>
                </c:pt>
                <c:pt idx="3">
                  <c:v>30</c:v>
                </c:pt>
                <c:pt idx="4">
                  <c:v>36</c:v>
                </c:pt>
                <c:pt idx="5">
                  <c:v>34</c:v>
                </c:pt>
                <c:pt idx="6">
                  <c:v>26</c:v>
                </c:pt>
                <c:pt idx="7">
                  <c:v>25</c:v>
                </c:pt>
                <c:pt idx="8">
                  <c:v>18</c:v>
                </c:pt>
                <c:pt idx="9">
                  <c:v>10</c:v>
                </c:pt>
                <c:pt idx="10">
                  <c:v>10</c:v>
                </c:pt>
                <c:pt idx="11">
                  <c:v>8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0-4FE8-AE18-F0766685AB0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 den meisten / in jeder Veranstaltungen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2.1015761821366025E-2"/>
                  <c:y val="1.0559033288725005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30-4FE8-AE18-F0766685AB09}"/>
                </c:ext>
              </c:extLst>
            </c:dLbl>
            <c:dLbl>
              <c:idx val="10"/>
              <c:layout>
                <c:manualLayout>
                  <c:x val="1.4010507880910683E-2"/>
                  <c:y val="0"/>
                </c:manualLayout>
              </c:layout>
              <c:tx>
                <c:rich>
                  <a:bodyPr/>
                  <a:lstStyle/>
                  <a:p>
                    <a:fld id="{D64DD3E7-82B8-48DC-88FF-29F4DA4AAC8E}" type="VALUE">
                      <a:rPr lang="en-US">
                        <a:solidFill>
                          <a:schemeClr val="accent2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930-4FE8-AE18-F0766685AB09}"/>
                </c:ext>
              </c:extLst>
            </c:dLbl>
            <c:dLbl>
              <c:idx val="11"/>
              <c:layout>
                <c:manualLayout>
                  <c:x val="1.8680677174547577E-2"/>
                  <c:y val="2.8797696184306313E-3"/>
                </c:manualLayout>
              </c:layout>
              <c:tx>
                <c:rich>
                  <a:bodyPr/>
                  <a:lstStyle/>
                  <a:p>
                    <a:fld id="{6D001028-7EA8-4E90-BC37-D932BCCA246E}" type="VALUE">
                      <a:rPr lang="en-US">
                        <a:solidFill>
                          <a:schemeClr val="accent2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30-4FE8-AE18-F0766685AB09}"/>
                </c:ext>
              </c:extLst>
            </c:dLbl>
            <c:dLbl>
              <c:idx val="12"/>
              <c:layout>
                <c:manualLayout>
                  <c:x val="1.8680677174547577E-2"/>
                  <c:y val="2.8797696184305254E-3"/>
                </c:manualLayout>
              </c:layout>
              <c:tx>
                <c:rich>
                  <a:bodyPr/>
                  <a:lstStyle/>
                  <a:p>
                    <a:fld id="{A64B6ADE-7E36-4CE5-AAAD-4A17816AF3D7}" type="VALUE">
                      <a:rPr lang="en-US">
                        <a:solidFill>
                          <a:schemeClr val="accent2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930-4FE8-AE18-F0766685AB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Tabelle1!$A$2:$A$14</c:f>
              <c:strCache>
                <c:ptCount val="13"/>
                <c:pt idx="0">
                  <c:v>digitales Textmaterial (z.B. PDF)</c:v>
                </c:pt>
                <c:pt idx="1">
                  <c:v>Videos (z.B. Video-Tutorial/Erklärvideo)</c:v>
                </c:pt>
                <c:pt idx="2">
                  <c:v>digitales Audiomaterial (z.B. Podcast)</c:v>
                </c:pt>
                <c:pt idx="3">
                  <c:v>Lernplattform/Lernmanagement-
system (z.B. moodle, ILIAS)</c:v>
                </c:pt>
                <c:pt idx="4">
                  <c:v>Selbstlernprogramme (Computer- bzw. Web-Based-Training)</c:v>
                </c:pt>
                <c:pt idx="5">
                  <c:v>Social-Media-Anwendungen (z.B. Foren, Blogs, Wikis, Facebook-Gruppen)</c:v>
                </c:pt>
                <c:pt idx="6">
                  <c:v>Live Online Training (Webinar/virtuelles Klassenzimmer)</c:v>
                </c:pt>
                <c:pt idx="7">
                  <c:v>Mobile Lerning (z.B. mittels App)</c:v>
                </c:pt>
                <c:pt idx="8">
                  <c:v>Mikro-Lernen/Learning Nuggets (z.B. mittels App)</c:v>
                </c:pt>
                <c:pt idx="9">
                  <c:v>Massive Open Online Courses (MOOCs) von Drittanbietern</c:v>
                </c:pt>
                <c:pt idx="10">
                  <c:v>Game Based Learning/Serious Games</c:v>
                </c:pt>
                <c:pt idx="11">
                  <c:v>Virtual Reality (z.B. Simulationen mittels 3D-Brille)</c:v>
                </c:pt>
                <c:pt idx="12">
                  <c:v>Augmented Reality/Mixed Reality</c:v>
                </c:pt>
              </c:strCache>
            </c:strRef>
          </c:cat>
          <c:val>
            <c:numRef>
              <c:f>Tabelle1!$C$2:$C$14</c:f>
              <c:numCache>
                <c:formatCode>General</c:formatCode>
                <c:ptCount val="13"/>
                <c:pt idx="0">
                  <c:v>62</c:v>
                </c:pt>
                <c:pt idx="1">
                  <c:v>24</c:v>
                </c:pt>
                <c:pt idx="2">
                  <c:v>10</c:v>
                </c:pt>
                <c:pt idx="3">
                  <c:v>15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30-4FE8-AE18-F0766685AB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26263392"/>
        <c:axId val="221066352"/>
      </c:barChart>
      <c:catAx>
        <c:axId val="226263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1066352"/>
        <c:crosses val="autoZero"/>
        <c:auto val="1"/>
        <c:lblAlgn val="ctr"/>
        <c:lblOffset val="100"/>
        <c:noMultiLvlLbl val="0"/>
      </c:catAx>
      <c:valAx>
        <c:axId val="22106635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626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12091544112542"/>
          <c:y val="0.92488719597065172"/>
          <c:w val="0.61763981778985155"/>
          <c:h val="5.2074624581214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accent2"/>
          </a:solidFill>
        </a:defRPr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Trifft voll und ganz zu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Unsere betrieblichen Aus-/Weiterbilder sind digitalen Medien gegenüber skeptisch</c:v>
                </c:pt>
                <c:pt idx="1">
                  <c:v>Unsere Mitarbeiter sind digitalen Medien gegenüber skeptisch</c:v>
                </c:pt>
                <c:pt idx="2">
                  <c:v>Die Kosten für den Einsaz digitaler Lernmedien sind uns zu hoch</c:v>
                </c:pt>
                <c:pt idx="3">
                  <c:v>Unsere Mitarbeiter verfügen nicht über die nötige technische bzw. Medienkompetenz</c:v>
                </c:pt>
                <c:pt idx="4">
                  <c:v>Der Zeitaufwand für die Umstellung von klassische auf digitale Lernmedien ist uns zu hoch</c:v>
                </c:pt>
                <c:pt idx="5">
                  <c:v>Die am Markt angebotenen digitalen Lernmedien entsprechen nicht unserem Bedarf</c:v>
                </c:pt>
                <c:pt idx="6">
                  <c:v>Beim digitalen Lernen fehlt uns der persönliche Kontakt im Lernprozess</c:v>
                </c:pt>
                <c:pt idx="7">
                  <c:v>In unserem Unternehmen fehlt der Überblick über den E-Learning-Markt</c:v>
                </c:pt>
                <c:pt idx="8">
                  <c:v>Es fehlen Erfahrungswerte und Praxisbeispiele zum erfolgreichen Einsatz digitaler Lernmedien</c:v>
                </c:pt>
              </c:strCache>
            </c:strRef>
          </c:cat>
          <c:val>
            <c:numRef>
              <c:f>Tabelle1!$B$2:$B$10</c:f>
              <c:numCache>
                <c:formatCode>0</c:formatCode>
                <c:ptCount val="9"/>
                <c:pt idx="0">
                  <c:v>4.8</c:v>
                </c:pt>
                <c:pt idx="1">
                  <c:v>7.1</c:v>
                </c:pt>
                <c:pt idx="2">
                  <c:v>13.7</c:v>
                </c:pt>
                <c:pt idx="3">
                  <c:v>8.3000000000000007</c:v>
                </c:pt>
                <c:pt idx="4">
                  <c:v>10.7</c:v>
                </c:pt>
                <c:pt idx="5">
                  <c:v>10.8</c:v>
                </c:pt>
                <c:pt idx="6">
                  <c:v>17.100000000000001</c:v>
                </c:pt>
                <c:pt idx="7">
                  <c:v>18.7</c:v>
                </c:pt>
                <c:pt idx="8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2-432E-9432-31054A1DB54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Trifft eher zu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Unsere betrieblichen Aus-/Weiterbilder sind digitalen Medien gegenüber skeptisch</c:v>
                </c:pt>
                <c:pt idx="1">
                  <c:v>Unsere Mitarbeiter sind digitalen Medien gegenüber skeptisch</c:v>
                </c:pt>
                <c:pt idx="2">
                  <c:v>Die Kosten für den Einsaz digitaler Lernmedien sind uns zu hoch</c:v>
                </c:pt>
                <c:pt idx="3">
                  <c:v>Unsere Mitarbeiter verfügen nicht über die nötige technische bzw. Medienkompetenz</c:v>
                </c:pt>
                <c:pt idx="4">
                  <c:v>Der Zeitaufwand für die Umstellung von klassische auf digitale Lernmedien ist uns zu hoch</c:v>
                </c:pt>
                <c:pt idx="5">
                  <c:v>Die am Markt angebotenen digitalen Lernmedien entsprechen nicht unserem Bedarf</c:v>
                </c:pt>
                <c:pt idx="6">
                  <c:v>Beim digitalen Lernen fehlt uns der persönliche Kontakt im Lernprozess</c:v>
                </c:pt>
                <c:pt idx="7">
                  <c:v>In unserem Unternehmen fehlt der Überblick über den E-Learning-Markt</c:v>
                </c:pt>
                <c:pt idx="8">
                  <c:v>Es fehlen Erfahrungswerte und Praxisbeispiele zum erfolgreichen Einsatz digitaler Lernmedien</c:v>
                </c:pt>
              </c:strCache>
            </c:strRef>
          </c:cat>
          <c:val>
            <c:numRef>
              <c:f>Tabelle1!$C$2:$C$10</c:f>
              <c:numCache>
                <c:formatCode>0</c:formatCode>
                <c:ptCount val="9"/>
                <c:pt idx="0">
                  <c:v>21.5</c:v>
                </c:pt>
                <c:pt idx="1">
                  <c:v>31.2</c:v>
                </c:pt>
                <c:pt idx="2">
                  <c:v>26.7</c:v>
                </c:pt>
                <c:pt idx="3">
                  <c:v>32.700000000000003</c:v>
                </c:pt>
                <c:pt idx="4">
                  <c:v>31.1</c:v>
                </c:pt>
                <c:pt idx="5">
                  <c:v>43.1</c:v>
                </c:pt>
                <c:pt idx="6">
                  <c:v>44.8</c:v>
                </c:pt>
                <c:pt idx="7">
                  <c:v>46.6</c:v>
                </c:pt>
                <c:pt idx="8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A2-432E-9432-31054A1DB54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Trifft eher nicht zu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Unsere betrieblichen Aus-/Weiterbilder sind digitalen Medien gegenüber skeptisch</c:v>
                </c:pt>
                <c:pt idx="1">
                  <c:v>Unsere Mitarbeiter sind digitalen Medien gegenüber skeptisch</c:v>
                </c:pt>
                <c:pt idx="2">
                  <c:v>Die Kosten für den Einsaz digitaler Lernmedien sind uns zu hoch</c:v>
                </c:pt>
                <c:pt idx="3">
                  <c:v>Unsere Mitarbeiter verfügen nicht über die nötige technische bzw. Medienkompetenz</c:v>
                </c:pt>
                <c:pt idx="4">
                  <c:v>Der Zeitaufwand für die Umstellung von klassische auf digitale Lernmedien ist uns zu hoch</c:v>
                </c:pt>
                <c:pt idx="5">
                  <c:v>Die am Markt angebotenen digitalen Lernmedien entsprechen nicht unserem Bedarf</c:v>
                </c:pt>
                <c:pt idx="6">
                  <c:v>Beim digitalen Lernen fehlt uns der persönliche Kontakt im Lernprozess</c:v>
                </c:pt>
                <c:pt idx="7">
                  <c:v>In unserem Unternehmen fehlt der Überblick über den E-Learning-Markt</c:v>
                </c:pt>
                <c:pt idx="8">
                  <c:v>Es fehlen Erfahrungswerte und Praxisbeispiele zum erfolgreichen Einsatz digitaler Lernmedien</c:v>
                </c:pt>
              </c:strCache>
            </c:strRef>
          </c:cat>
          <c:val>
            <c:numRef>
              <c:f>Tabelle1!$D$2:$D$10</c:f>
              <c:numCache>
                <c:formatCode>0</c:formatCode>
                <c:ptCount val="9"/>
                <c:pt idx="0">
                  <c:v>41.1</c:v>
                </c:pt>
                <c:pt idx="1">
                  <c:v>41.3</c:v>
                </c:pt>
                <c:pt idx="2">
                  <c:v>41.8</c:v>
                </c:pt>
                <c:pt idx="3">
                  <c:v>37.6</c:v>
                </c:pt>
                <c:pt idx="4">
                  <c:v>40.799999999999997</c:v>
                </c:pt>
                <c:pt idx="5">
                  <c:v>32.5</c:v>
                </c:pt>
                <c:pt idx="6">
                  <c:v>28.5</c:v>
                </c:pt>
                <c:pt idx="7">
                  <c:v>23.1</c:v>
                </c:pt>
                <c:pt idx="8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A2-432E-9432-31054A1DB54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Trifft gar nicht zu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Unsere betrieblichen Aus-/Weiterbilder sind digitalen Medien gegenüber skeptisch</c:v>
                </c:pt>
                <c:pt idx="1">
                  <c:v>Unsere Mitarbeiter sind digitalen Medien gegenüber skeptisch</c:v>
                </c:pt>
                <c:pt idx="2">
                  <c:v>Die Kosten für den Einsaz digitaler Lernmedien sind uns zu hoch</c:v>
                </c:pt>
                <c:pt idx="3">
                  <c:v>Unsere Mitarbeiter verfügen nicht über die nötige technische bzw. Medienkompetenz</c:v>
                </c:pt>
                <c:pt idx="4">
                  <c:v>Der Zeitaufwand für die Umstellung von klassische auf digitale Lernmedien ist uns zu hoch</c:v>
                </c:pt>
                <c:pt idx="5">
                  <c:v>Die am Markt angebotenen digitalen Lernmedien entsprechen nicht unserem Bedarf</c:v>
                </c:pt>
                <c:pt idx="6">
                  <c:v>Beim digitalen Lernen fehlt uns der persönliche Kontakt im Lernprozess</c:v>
                </c:pt>
                <c:pt idx="7">
                  <c:v>In unserem Unternehmen fehlt der Überblick über den E-Learning-Markt</c:v>
                </c:pt>
                <c:pt idx="8">
                  <c:v>Es fehlen Erfahrungswerte und Praxisbeispiele zum erfolgreichen Einsatz digitaler Lernmedien</c:v>
                </c:pt>
              </c:strCache>
            </c:strRef>
          </c:cat>
          <c:val>
            <c:numRef>
              <c:f>Tabelle1!$E$2:$E$10</c:f>
              <c:numCache>
                <c:formatCode>0</c:formatCode>
                <c:ptCount val="9"/>
                <c:pt idx="0">
                  <c:v>32.6</c:v>
                </c:pt>
                <c:pt idx="1">
                  <c:v>20.3</c:v>
                </c:pt>
                <c:pt idx="2">
                  <c:v>17.899999999999999</c:v>
                </c:pt>
                <c:pt idx="3">
                  <c:v>21.4</c:v>
                </c:pt>
                <c:pt idx="4">
                  <c:v>17.399999999999999</c:v>
                </c:pt>
                <c:pt idx="5">
                  <c:v>13.7</c:v>
                </c:pt>
                <c:pt idx="6">
                  <c:v>9.6</c:v>
                </c:pt>
                <c:pt idx="7">
                  <c:v>11.6</c:v>
                </c:pt>
                <c:pt idx="8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A2-432E-9432-31054A1DB54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Tabelle1!$A$2:$A$10</c:f>
              <c:strCache>
                <c:ptCount val="9"/>
                <c:pt idx="0">
                  <c:v>Unsere betrieblichen Aus-/Weiterbilder sind digitalen Medien gegenüber skeptisch</c:v>
                </c:pt>
                <c:pt idx="1">
                  <c:v>Unsere Mitarbeiter sind digitalen Medien gegenüber skeptisch</c:v>
                </c:pt>
                <c:pt idx="2">
                  <c:v>Die Kosten für den Einsaz digitaler Lernmedien sind uns zu hoch</c:v>
                </c:pt>
                <c:pt idx="3">
                  <c:v>Unsere Mitarbeiter verfügen nicht über die nötige technische bzw. Medienkompetenz</c:v>
                </c:pt>
                <c:pt idx="4">
                  <c:v>Der Zeitaufwand für die Umstellung von klassische auf digitale Lernmedien ist uns zu hoch</c:v>
                </c:pt>
                <c:pt idx="5">
                  <c:v>Die am Markt angebotenen digitalen Lernmedien entsprechen nicht unserem Bedarf</c:v>
                </c:pt>
                <c:pt idx="6">
                  <c:v>Beim digitalen Lernen fehlt uns der persönliche Kontakt im Lernprozess</c:v>
                </c:pt>
                <c:pt idx="7">
                  <c:v>In unserem Unternehmen fehlt der Überblick über den E-Learning-Markt</c:v>
                </c:pt>
                <c:pt idx="8">
                  <c:v>Es fehlen Erfahrungswerte und Praxisbeispiele zum erfolgreichen Einsatz digitaler Lernmedien</c:v>
                </c:pt>
              </c:strCache>
            </c:strRef>
          </c:cat>
          <c:val>
            <c:numRef>
              <c:f>Tabelle1!$F$2:$F$10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5-11A2-432E-9432-31054A1DB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9560424"/>
        <c:axId val="879563376"/>
      </c:barChart>
      <c:catAx>
        <c:axId val="879560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79563376"/>
        <c:crosses val="autoZero"/>
        <c:auto val="1"/>
        <c:lblAlgn val="ctr"/>
        <c:lblOffset val="100"/>
        <c:noMultiLvlLbl val="0"/>
      </c:catAx>
      <c:valAx>
        <c:axId val="879563376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7956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Tabelle1!$C$6:$C$14</c:f>
              <c:strCache>
                <c:ptCount val="9"/>
                <c:pt idx="0">
                  <c:v>Einfache digitale Programme/Anwendungen erstellen können</c:v>
                </c:pt>
                <c:pt idx="1">
                  <c:v>Probleme bei  digitalen Arbeitsmitteln selbstständig lösen können</c:v>
                </c:pt>
                <c:pt idx="2">
                  <c:v>Digitale Anlagen/Maschinen bedienen können</c:v>
                </c:pt>
                <c:pt idx="3">
                  <c:v>Digitale Tools zur Zusammenarbeit im Team nutzen können</c:v>
                </c:pt>
                <c:pt idx="4">
                  <c:v>Kenntnisse zu Datensicherheit und Datenschutz</c:v>
                </c:pt>
                <c:pt idx="5">
                  <c:v>Digitale Medien für den eigenen Lernprozess nutzen können</c:v>
                </c:pt>
                <c:pt idx="6">
                  <c:v>Im Internet recherchieren und Qualität bewerten können</c:v>
                </c:pt>
                <c:pt idx="7">
                  <c:v>Mit Kollegen/Kunden digital kommunizieren können</c:v>
                </c:pt>
                <c:pt idx="8">
                  <c:v>Berufs-/fachspezifische Software anwenden können</c:v>
                </c:pt>
              </c:strCache>
            </c:strRef>
          </c:cat>
          <c:val>
            <c:numRef>
              <c:f>Tabelle1!$D$6:$D$14</c:f>
              <c:numCache>
                <c:formatCode>0.0</c:formatCode>
                <c:ptCount val="9"/>
                <c:pt idx="0">
                  <c:v>21.88</c:v>
                </c:pt>
                <c:pt idx="1">
                  <c:v>31.94</c:v>
                </c:pt>
                <c:pt idx="2">
                  <c:v>45.02</c:v>
                </c:pt>
                <c:pt idx="3">
                  <c:v>49.59</c:v>
                </c:pt>
                <c:pt idx="4">
                  <c:v>61.29</c:v>
                </c:pt>
                <c:pt idx="5">
                  <c:v>67.900000000000006</c:v>
                </c:pt>
                <c:pt idx="6">
                  <c:v>67.900000000000006</c:v>
                </c:pt>
                <c:pt idx="7">
                  <c:v>70.34</c:v>
                </c:pt>
                <c:pt idx="8">
                  <c:v>85.9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BC-4A13-B298-E8BECDD9C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4597816"/>
        <c:axId val="474600112"/>
      </c:barChart>
      <c:catAx>
        <c:axId val="474597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4600112"/>
        <c:crosses val="autoZero"/>
        <c:auto val="1"/>
        <c:lblAlgn val="ctr"/>
        <c:lblOffset val="100"/>
        <c:noMultiLvlLbl val="0"/>
      </c:catAx>
      <c:valAx>
        <c:axId val="47460011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4597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B587B2E-48EC-4A6A-A9B2-66748B021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F13C1F-7B83-4917-94DC-BEED0CCED1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BC2D3-C2A7-47C3-90FD-EBB22447478D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F52D8-8B2E-498B-87E0-3C99CEAAD7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00881" y="9428584"/>
            <a:ext cx="555739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Innalte einfügen über --&gt; Kopf/Fußzeile eintragen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0FD14B-8BB3-4C61-9916-8FFB8A0096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177536" y="9428584"/>
            <a:ext cx="618566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5A554-517F-43BD-B74F-C5D7996E870C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Logo unten">
            <a:extLst>
              <a:ext uri="{FF2B5EF4-FFF2-40B4-BE49-F238E27FC236}">
                <a16:creationId xmlns:a16="http://schemas.microsoft.com/office/drawing/2014/main" id="{24AAFCCA-8E6B-4154-BC5B-D479C0BDA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06" y="9345419"/>
            <a:ext cx="736483" cy="66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316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46B0-EFD9-4439-A7DD-5A6E3D3A8873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79768" y="9428584"/>
            <a:ext cx="543813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Innalte einfügen über --&gt; Kopf/Fußzeile eintragen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237166" y="9428584"/>
            <a:ext cx="558937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42068-FDE0-4024-958E-5EF8670A3D1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Logo unten">
            <a:extLst>
              <a:ext uri="{FF2B5EF4-FFF2-40B4-BE49-F238E27FC236}">
                <a16:creationId xmlns:a16="http://schemas.microsoft.com/office/drawing/2014/main" id="{E16884B9-7E11-4373-B1FC-23FE4E17E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06" y="9345419"/>
            <a:ext cx="736483" cy="66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171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Innalte einfügen über --&gt; Kopf/Fußzeile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42068-FDE0-4024-958E-5EF8670A3D1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69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Innalte einfügen über --&gt; Kopf/Fußzeile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42068-FDE0-4024-958E-5EF8670A3D1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6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Innalte einfügen über --&gt; Kopf/Fußzeile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42068-FDE0-4024-958E-5EF8670A3D1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40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Innalte einfügen über --&gt; Kopf/Fußzeile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42068-FDE0-4024-958E-5EF8670A3D1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63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Innalte einfügen über --&gt; Kopf/Fußzeile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42068-FDE0-4024-958E-5EF8670A3D1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51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Innalte einfügen über --&gt; Kopf/Fußzeile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42068-FDE0-4024-958E-5EF8670A3D1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291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Innalte einfügen über --&gt; Kopf/Fußzeile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42068-FDE0-4024-958E-5EF8670A3D1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Innalte einfügen über --&gt; Kopf/Fußzeile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42068-FDE0-4024-958E-5EF8670A3D1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907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Innalte einfügen über --&gt; Kopf/Fußzeile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42068-FDE0-4024-958E-5EF8670A3D1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88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Innalte einfügen über --&gt; Kopf/Fußzeile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42068-FDE0-4024-958E-5EF8670A3D1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23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W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für Datum / Referent">
            <a:extLst>
              <a:ext uri="{FF2B5EF4-FFF2-40B4-BE49-F238E27FC236}">
                <a16:creationId xmlns:a16="http://schemas.microsoft.com/office/drawing/2014/main" id="{D6D522DC-D349-4748-B823-284440686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6000" y="6339600"/>
            <a:ext cx="6207627" cy="360000"/>
          </a:xfrm>
        </p:spPr>
        <p:txBody>
          <a:bodyPr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Hier Klicken und Datum / Name eingeben</a:t>
            </a:r>
          </a:p>
        </p:txBody>
      </p:sp>
      <p:sp>
        <p:nvSpPr>
          <p:cNvPr id="16" name="Rechteck mit Titelbild">
            <a:extLst>
              <a:ext uri="{FF2B5EF4-FFF2-40B4-BE49-F238E27FC236}">
                <a16:creationId xmlns:a16="http://schemas.microsoft.com/office/drawing/2014/main" id="{0E964847-1C7B-467E-919B-56E298B8C7F9}"/>
              </a:ext>
            </a:extLst>
          </p:cNvPr>
          <p:cNvSpPr/>
          <p:nvPr/>
        </p:nvSpPr>
        <p:spPr>
          <a:xfrm>
            <a:off x="-1" y="2227152"/>
            <a:ext cx="12192001" cy="3902186"/>
          </a:xfrm>
          <a:prstGeom prst="rect">
            <a:avLst/>
          </a:prstGeom>
          <a:blipFill>
            <a:blip r:embed="rId2"/>
            <a:srcRect/>
            <a:stretch>
              <a:fillRect t="-46722" b="-319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7" name="Grafik Claim">
            <a:extLst>
              <a:ext uri="{FF2B5EF4-FFF2-40B4-BE49-F238E27FC236}">
                <a16:creationId xmlns:a16="http://schemas.microsoft.com/office/drawing/2014/main" id="{58665CF9-49CF-4FBC-A9F0-27385926B8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6424464"/>
            <a:ext cx="3296086" cy="180000"/>
          </a:xfrm>
          <a:prstGeom prst="rect">
            <a:avLst/>
          </a:prstGeom>
        </p:spPr>
      </p:pic>
      <p:sp>
        <p:nvSpPr>
          <p:cNvPr id="3" name="Untertitel"/>
          <p:cNvSpPr>
            <a:spLocks noGrp="1"/>
          </p:cNvSpPr>
          <p:nvPr>
            <p:ph type="subTitle" idx="1"/>
          </p:nvPr>
        </p:nvSpPr>
        <p:spPr>
          <a:xfrm>
            <a:off x="1953600" y="1476000"/>
            <a:ext cx="9916605" cy="745636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1953601" y="298800"/>
            <a:ext cx="9916604" cy="1006560"/>
          </a:xfrm>
        </p:spPr>
        <p:txBody>
          <a:bodyPr anchor="t">
            <a:noAutofit/>
          </a:bodyPr>
          <a:lstStyle>
            <a:lvl1pPr algn="r">
              <a:lnSpc>
                <a:spcPct val="80000"/>
              </a:lnSpc>
              <a:defRPr sz="46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Präsentationstitel eintragen</a:t>
            </a:r>
            <a:endParaRPr lang="en-US" dirty="0"/>
          </a:p>
        </p:txBody>
      </p:sp>
      <p:pic>
        <p:nvPicPr>
          <p:cNvPr id="5" name="Logo oben">
            <a:extLst>
              <a:ext uri="{FF2B5EF4-FFF2-40B4-BE49-F238E27FC236}">
                <a16:creationId xmlns:a16="http://schemas.microsoft.com/office/drawing/2014/main" id="{E768A6F6-958B-4776-8CC2-1E72155CA3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97" y="-38100"/>
            <a:ext cx="1442332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3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W_Titel, Text und Bild Folienhö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">
            <a:extLst>
              <a:ext uri="{FF2B5EF4-FFF2-40B4-BE49-F238E27FC236}">
                <a16:creationId xmlns:a16="http://schemas.microsoft.com/office/drawing/2014/main" id="{7F6FA5FD-F11B-400D-A8AC-44DC5A3C7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919" y="3088257"/>
            <a:ext cx="4136224" cy="275374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"/>
          <p:cNvSpPr>
            <a:spLocks noGrp="1" noChangeAspect="1"/>
          </p:cNvSpPr>
          <p:nvPr>
            <p:ph type="pic" idx="1"/>
          </p:nvPr>
        </p:nvSpPr>
        <p:spPr>
          <a:xfrm>
            <a:off x="5227792" y="0"/>
            <a:ext cx="6964208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B2250FBB-DC12-418A-B119-8F588B0C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375201"/>
            <a:ext cx="4112941" cy="1518633"/>
          </a:xfrm>
        </p:spPr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2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W_Titel, Text und Bild Folien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"/>
          <p:cNvSpPr>
            <a:spLocks noGrp="1" noChangeAspect="1"/>
          </p:cNvSpPr>
          <p:nvPr>
            <p:ph type="pic" idx="1"/>
          </p:nvPr>
        </p:nvSpPr>
        <p:spPr>
          <a:xfrm>
            <a:off x="0" y="2826000"/>
            <a:ext cx="12192000" cy="403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7F6FA5FD-F11B-400D-A8AC-44DC5A3C7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405" y="1376363"/>
            <a:ext cx="10562167" cy="1310277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DB6818B-1F7F-49EE-89CE-71AC22C0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05" y="186670"/>
            <a:ext cx="10800000" cy="576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373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W_Bild folienfüllend mit Text auf Transpar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AC2284ED-C966-4462-83A6-B801ADA89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6560" y="1"/>
            <a:ext cx="5425440" cy="6857999"/>
          </a:xfrm>
          <a:solidFill>
            <a:schemeClr val="bg2">
              <a:alpha val="90000"/>
            </a:schemeClr>
          </a:solidFill>
        </p:spPr>
        <p:txBody>
          <a:bodyPr lIns="360000" tIns="2160000" rIns="360000" bIns="1440000" anchor="t" anchorCtr="0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">
            <a:extLst>
              <a:ext uri="{FF2B5EF4-FFF2-40B4-BE49-F238E27FC236}">
                <a16:creationId xmlns:a16="http://schemas.microsoft.com/office/drawing/2014/main" id="{125139DC-5AC0-4AF5-A81C-9A88BCEA62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6562" y="4419603"/>
            <a:ext cx="4730113" cy="1709736"/>
          </a:xfrm>
        </p:spPr>
        <p:txBody>
          <a:bodyPr lIns="36000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62945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W_Bild folienfüllend mit 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AC2284ED-C966-4462-83A6-B801ADA89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0" y="1376364"/>
            <a:ext cx="3921551" cy="4500561"/>
          </a:xfrm>
          <a:solidFill>
            <a:schemeClr val="bg1">
              <a:alpha val="90000"/>
            </a:schemeClr>
          </a:solidFill>
        </p:spPr>
        <p:txBody>
          <a:bodyPr lIns="360000" tIns="144000" rIns="144000" bIns="144000" anchor="ctr" anchorCtr="0"/>
          <a:lstStyle>
            <a:lvl1pPr algn="l">
              <a:defRPr sz="2200" b="0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6271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W_Textkasten, 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zhalter für Quellenangaben">
            <a:extLst>
              <a:ext uri="{FF2B5EF4-FFF2-40B4-BE49-F238E27FC236}">
                <a16:creationId xmlns:a16="http://schemas.microsoft.com/office/drawing/2014/main" id="{D9B37414-6DE7-4D70-AFB3-990E58089B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87653" y="6498323"/>
            <a:ext cx="8327276" cy="278338"/>
          </a:xfrm>
        </p:spPr>
        <p:txBody>
          <a:bodyPr anchor="t" anchorCtr="0">
            <a:noAutofit/>
          </a:bodyPr>
          <a:lstStyle>
            <a:lvl1pPr>
              <a:spcBef>
                <a:spcPts val="0"/>
              </a:spcBef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Quellenangabe</a:t>
            </a:r>
          </a:p>
          <a:p>
            <a:pPr lvl="0"/>
            <a:r>
              <a:rPr lang="de-DE" dirty="0"/>
              <a:t>maximal zweizeilig</a:t>
            </a:r>
          </a:p>
        </p:txBody>
      </p:sp>
      <p:sp>
        <p:nvSpPr>
          <p:cNvPr id="5" name="Textplatzhalter links">
            <a:extLst>
              <a:ext uri="{FF2B5EF4-FFF2-40B4-BE49-F238E27FC236}">
                <a16:creationId xmlns:a16="http://schemas.microsoft.com/office/drawing/2014/main" id="{1C4016EA-D6A3-4ACD-A35A-FBC99B2624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" y="0"/>
            <a:ext cx="2978871" cy="6858000"/>
          </a:xfrm>
          <a:solidFill>
            <a:schemeClr val="accent2"/>
          </a:solidFill>
        </p:spPr>
        <p:txBody>
          <a:bodyPr lIns="360000" tIns="972000" rIns="144000" bIns="144000" anchor="t" anchorCtr="0"/>
          <a:lstStyle>
            <a:lvl1pPr algn="l">
              <a:defRPr sz="2200">
                <a:solidFill>
                  <a:schemeClr val="bg1"/>
                </a:solidFill>
              </a:defRPr>
            </a:lvl1pPr>
            <a:lvl2pPr algn="l">
              <a:defRPr sz="22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Inhaltsplatzhalter">
            <a:extLst>
              <a:ext uri="{FF2B5EF4-FFF2-40B4-BE49-F238E27FC236}">
                <a16:creationId xmlns:a16="http://schemas.microsoft.com/office/drawing/2014/main" id="{9D719D29-014D-4A4A-878B-838726DDE93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293533" y="1016000"/>
            <a:ext cx="8521395" cy="54816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">
            <a:extLst>
              <a:ext uri="{FF2B5EF4-FFF2-40B4-BE49-F238E27FC236}">
                <a16:creationId xmlns:a16="http://schemas.microsoft.com/office/drawing/2014/main" id="{BA2DA5CC-8C03-4F3D-882E-9B630703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533" y="186670"/>
            <a:ext cx="8083551" cy="576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03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362510-CBA3-4100-ADD9-6B59E5BBA2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B3F9EE-AA9B-4B72-8A8A-8C4F7ACFD4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Datum / Dr. Susanne Seyda</a:t>
            </a:r>
            <a:endParaRPr lang="de-DE" dirty="0"/>
          </a:p>
        </p:txBody>
      </p:sp>
      <p:sp>
        <p:nvSpPr>
          <p:cNvPr id="10" name="Untertitel">
            <a:extLst>
              <a:ext uri="{FF2B5EF4-FFF2-40B4-BE49-F238E27FC236}">
                <a16:creationId xmlns:a16="http://schemas.microsoft.com/office/drawing/2014/main" id="{77F05883-668D-4875-8B6C-EF8F846BF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Untertitel (optional) durch Klicken hinzufügen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B87F6CD-F562-4AFD-BC19-FE98EF2F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41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W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EFCBFA-B6E6-480F-BB21-88DCA69D9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Datum / Dr. Susanne Seyda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14EEB1-5A5F-4870-8D96-DA28BEC85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318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W_Leerfolie ohn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411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W_Abschluss-/ Konta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844006" y="5596708"/>
            <a:ext cx="4805945" cy="252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Webseite</a:t>
            </a: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844006" y="5321536"/>
            <a:ext cx="4805945" cy="252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E-Mail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44005" y="5057514"/>
            <a:ext cx="4805945" cy="252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Telefon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844006" y="4204952"/>
            <a:ext cx="4805945" cy="6350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44005" y="3680367"/>
            <a:ext cx="4805559" cy="5238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8" name="Rechteck mit Bildfüllung">
            <a:extLst>
              <a:ext uri="{FF2B5EF4-FFF2-40B4-BE49-F238E27FC236}">
                <a16:creationId xmlns:a16="http://schemas.microsoft.com/office/drawing/2014/main" id="{19E7149A-B49A-47B5-B307-DFBDF06480EC}"/>
              </a:ext>
            </a:extLst>
          </p:cNvPr>
          <p:cNvSpPr/>
          <p:nvPr userDrawn="1"/>
        </p:nvSpPr>
        <p:spPr>
          <a:xfrm>
            <a:off x="6258909" y="0"/>
            <a:ext cx="5933091" cy="6858000"/>
          </a:xfrm>
          <a:prstGeom prst="rect">
            <a:avLst/>
          </a:prstGeom>
          <a:blipFill>
            <a:blip r:embed="rId2"/>
            <a:srcRect/>
            <a:stretch>
              <a:fillRect t="-333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b" anchorCtr="0"/>
          <a:lstStyle/>
          <a:p>
            <a:pPr algn="ctr"/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782852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93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FCAC5BC-03A5-485B-A936-454C9CD7DE2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160000" y="6356352"/>
            <a:ext cx="344785" cy="365125"/>
          </a:xfrm>
        </p:spPr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21C61D2-E0C9-4492-807F-D444638FD53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Datum / Dr. Susanne Seyda</a:t>
            </a:r>
          </a:p>
        </p:txBody>
      </p:sp>
      <p:sp>
        <p:nvSpPr>
          <p:cNvPr id="10" name="Platzhalter für Quellenangaben">
            <a:extLst>
              <a:ext uri="{FF2B5EF4-FFF2-40B4-BE49-F238E27FC236}">
                <a16:creationId xmlns:a16="http://schemas.microsoft.com/office/drawing/2014/main" id="{995301DA-B311-4F06-9531-9C725EF9A3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000" y="5864306"/>
            <a:ext cx="10801350" cy="265032"/>
          </a:xfrm>
        </p:spPr>
        <p:txBody>
          <a:bodyPr anchor="t" anchorCtr="0">
            <a:noAutofit/>
          </a:bodyPr>
          <a:lstStyle>
            <a:lvl1pPr>
              <a:spcBef>
                <a:spcPts val="0"/>
              </a:spcBef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/>
              <a:t>Quellenangabe</a:t>
            </a:r>
          </a:p>
          <a:p>
            <a:pPr lvl="0"/>
            <a:r>
              <a:rPr lang="de-DE" dirty="0"/>
              <a:t>maximal zweizeilig</a:t>
            </a:r>
          </a:p>
        </p:txBody>
      </p:sp>
      <p:sp>
        <p:nvSpPr>
          <p:cNvPr id="3" name="Inhaltsplatzhalter"/>
          <p:cNvSpPr>
            <a:spLocks noGrp="1"/>
          </p:cNvSpPr>
          <p:nvPr>
            <p:ph idx="1" hasCustomPrompt="1"/>
          </p:nvPr>
        </p:nvSpPr>
        <p:spPr>
          <a:xfrm>
            <a:off x="702000" y="1376363"/>
            <a:ext cx="10801350" cy="4468256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64CEF57D-4DE1-4D6C-8449-073D6EB1AA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Untertitel (optional) durch Klicken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0FAA8D-8D10-490F-BDE6-AD9849B5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06" y="186670"/>
            <a:ext cx="10794269" cy="576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87132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W_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1F3AAE-1B08-4F67-8A8E-5D61CE78BA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4322952-9B46-4901-98AA-6CF21E79731C}"/>
              </a:ext>
            </a:extLst>
          </p:cNvPr>
          <p:cNvSpPr/>
          <p:nvPr/>
        </p:nvSpPr>
        <p:spPr>
          <a:xfrm>
            <a:off x="695325" y="1412459"/>
            <a:ext cx="4680000" cy="46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algn="ctr"/>
            <a:endParaRPr lang="de-DE" sz="1800" dirty="0"/>
          </a:p>
        </p:txBody>
      </p:sp>
      <p:sp>
        <p:nvSpPr>
          <p:cNvPr id="3" name="Textplatzhalter"/>
          <p:cNvSpPr>
            <a:spLocks noGrp="1"/>
          </p:cNvSpPr>
          <p:nvPr>
            <p:ph type="body" idx="1"/>
          </p:nvPr>
        </p:nvSpPr>
        <p:spPr>
          <a:xfrm>
            <a:off x="5891195" y="3103635"/>
            <a:ext cx="5605480" cy="1996696"/>
          </a:xfrm>
        </p:spPr>
        <p:txBody>
          <a:bodyPr/>
          <a:lstStyle>
            <a:lvl1pPr marL="0" indent="0">
              <a:buNone/>
              <a:defRPr sz="3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white">
          <a:xfrm>
            <a:off x="1249659" y="2338123"/>
            <a:ext cx="3571333" cy="2852737"/>
          </a:xfrm>
        </p:spPr>
        <p:txBody>
          <a:bodyPr anchor="ctr"/>
          <a:lstStyle>
            <a:lvl1pPr algn="ctr">
              <a:defRPr sz="199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Nr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4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96324B-1195-4933-ABD2-B70CA9304D5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B209AA-4F73-44B6-9D7F-C03850B0748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Datum / Dr. Susanne Seyda</a:t>
            </a:r>
          </a:p>
        </p:txBody>
      </p:sp>
      <p:sp>
        <p:nvSpPr>
          <p:cNvPr id="13" name="Platzhalter für Quellenangaben">
            <a:extLst>
              <a:ext uri="{FF2B5EF4-FFF2-40B4-BE49-F238E27FC236}">
                <a16:creationId xmlns:a16="http://schemas.microsoft.com/office/drawing/2014/main" id="{B40AEFC3-3BAE-43C4-83F4-22A55C2F50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000" y="5864306"/>
            <a:ext cx="10801350" cy="265032"/>
          </a:xfrm>
        </p:spPr>
        <p:txBody>
          <a:bodyPr anchor="t" anchorCtr="0">
            <a:noAutofit/>
          </a:bodyPr>
          <a:lstStyle>
            <a:lvl1pPr>
              <a:spcBef>
                <a:spcPts val="0"/>
              </a:spcBef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/>
              <a:t>Quellenangabe</a:t>
            </a:r>
          </a:p>
          <a:p>
            <a:pPr lvl="0"/>
            <a:r>
              <a:rPr lang="de-DE" dirty="0"/>
              <a:t>maximal zweizeilig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sz="half" idx="2" hasCustomPrompt="1"/>
          </p:nvPr>
        </p:nvSpPr>
        <p:spPr>
          <a:xfrm>
            <a:off x="6315075" y="1375200"/>
            <a:ext cx="5181600" cy="44668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DE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702406" y="1375200"/>
            <a:ext cx="5181600" cy="44668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noProof="0" dirty="0"/>
              <a:t>Vierte</a:t>
            </a:r>
            <a:r>
              <a:rPr lang="de-DE" dirty="0"/>
              <a:t>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2" name="Untertitel">
            <a:extLst>
              <a:ext uri="{FF2B5EF4-FFF2-40B4-BE49-F238E27FC236}">
                <a16:creationId xmlns:a16="http://schemas.microsoft.com/office/drawing/2014/main" id="{B94522C0-4125-4DDD-8E61-D710A2A19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Untertitel (optional) durch Klicken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 | einzeilig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9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7A95A5D-0A11-4FEE-BFB5-56F80F3F61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FA65B7D-102B-45AC-96C3-005D0923A6E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Datum / Dr. Susanne Seyda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quarter" idx="4" hasCustomPrompt="1"/>
          </p:nvPr>
        </p:nvSpPr>
        <p:spPr>
          <a:xfrm>
            <a:off x="6313487" y="1828801"/>
            <a:ext cx="5183188" cy="4015175"/>
          </a:xfrm>
        </p:spPr>
        <p:txBody>
          <a:bodyPr/>
          <a:lstStyle/>
          <a:p>
            <a:pPr lvl="0"/>
            <a:r>
              <a:rPr lang="de-DE" noProof="0" dirty="0"/>
              <a:t>Textmasterformat</a:t>
            </a:r>
            <a:r>
              <a:rPr lang="de-DE" dirty="0"/>
              <a:t>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1"/>
          <p:cNvSpPr>
            <a:spLocks noGrp="1"/>
          </p:cNvSpPr>
          <p:nvPr>
            <p:ph sz="half" idx="2"/>
          </p:nvPr>
        </p:nvSpPr>
        <p:spPr>
          <a:xfrm>
            <a:off x="702406" y="1828801"/>
            <a:ext cx="5157787" cy="4015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3"/>
          </p:nvPr>
        </p:nvSpPr>
        <p:spPr>
          <a:xfrm>
            <a:off x="6313487" y="1375200"/>
            <a:ext cx="5183188" cy="360000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1"/>
          <p:cNvSpPr>
            <a:spLocks noGrp="1"/>
          </p:cNvSpPr>
          <p:nvPr>
            <p:ph type="body" idx="1"/>
          </p:nvPr>
        </p:nvSpPr>
        <p:spPr>
          <a:xfrm>
            <a:off x="702406" y="1375200"/>
            <a:ext cx="5157787" cy="360000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Untertitel">
            <a:extLst>
              <a:ext uri="{FF2B5EF4-FFF2-40B4-BE49-F238E27FC236}">
                <a16:creationId xmlns:a16="http://schemas.microsoft.com/office/drawing/2014/main" id="{0081352D-051F-4081-9927-48083E09DE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Untertitel (optional) durch Klicken hinzufügen</a:t>
            </a:r>
          </a:p>
        </p:txBody>
      </p:sp>
      <p:sp>
        <p:nvSpPr>
          <p:cNvPr id="10" name="Titel">
            <a:extLst>
              <a:ext uri="{FF2B5EF4-FFF2-40B4-BE49-F238E27FC236}">
                <a16:creationId xmlns:a16="http://schemas.microsoft.com/office/drawing/2014/main" id="{B5FE77C9-DFBE-425D-B709-E86478147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 | einzeilig</a:t>
            </a:r>
          </a:p>
        </p:txBody>
      </p:sp>
      <p:sp>
        <p:nvSpPr>
          <p:cNvPr id="15" name="Platzhalter für Quellenangaben">
            <a:extLst>
              <a:ext uri="{FF2B5EF4-FFF2-40B4-BE49-F238E27FC236}">
                <a16:creationId xmlns:a16="http://schemas.microsoft.com/office/drawing/2014/main" id="{CAFA0277-8BD5-40FF-8D0B-AAAD391D3F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000" y="5864306"/>
            <a:ext cx="10801350" cy="265032"/>
          </a:xfrm>
        </p:spPr>
        <p:txBody>
          <a:bodyPr anchor="t" anchorCtr="0">
            <a:noAutofit/>
          </a:bodyPr>
          <a:lstStyle>
            <a:lvl1pPr>
              <a:spcBef>
                <a:spcPts val="0"/>
              </a:spcBef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/>
              <a:t>Quellenangabe</a:t>
            </a:r>
          </a:p>
          <a:p>
            <a:pPr lvl="0"/>
            <a:r>
              <a:rPr lang="de-DE" dirty="0"/>
              <a:t>maximal zweizeilig</a:t>
            </a:r>
          </a:p>
        </p:txBody>
      </p:sp>
    </p:spTree>
    <p:extLst>
      <p:ext uri="{BB962C8B-B14F-4D97-AF65-F5344CB8AC3E}">
        <p14:creationId xmlns:p14="http://schemas.microsoft.com/office/powerpoint/2010/main" val="333530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_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185CA2-32ED-42A0-80E7-13956CEC3A4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Datum / Dr. Susanne Seyda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A3FF4ED-78D1-4541-987F-C2595B016E6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Platzhalter für Quellenangaben">
            <a:extLst>
              <a:ext uri="{FF2B5EF4-FFF2-40B4-BE49-F238E27FC236}">
                <a16:creationId xmlns:a16="http://schemas.microsoft.com/office/drawing/2014/main" id="{D8C38380-34F6-4DB9-B557-555FC09C75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000" y="5864306"/>
            <a:ext cx="10801350" cy="265032"/>
          </a:xfrm>
        </p:spPr>
        <p:txBody>
          <a:bodyPr anchor="t" anchorCtr="0">
            <a:noAutofit/>
          </a:bodyPr>
          <a:lstStyle>
            <a:lvl1pPr>
              <a:spcBef>
                <a:spcPts val="0"/>
              </a:spcBef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/>
              <a:t>Quellenangabe</a:t>
            </a:r>
          </a:p>
          <a:p>
            <a:pPr lvl="0"/>
            <a:r>
              <a:rPr lang="de-DE" dirty="0"/>
              <a:t>maximal zweizeilig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7F9E5A25-18EA-4C8D-8A1D-48DD3BF763A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36675" y="1375200"/>
            <a:ext cx="3360000" cy="4466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2"/>
          </p:nvPr>
        </p:nvSpPr>
        <p:spPr>
          <a:xfrm>
            <a:off x="4415999" y="1375200"/>
            <a:ext cx="3360000" cy="4466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Inhaltsplatzhalter 1"/>
          <p:cNvSpPr>
            <a:spLocks noGrp="1"/>
          </p:cNvSpPr>
          <p:nvPr>
            <p:ph sz="half" idx="1"/>
          </p:nvPr>
        </p:nvSpPr>
        <p:spPr>
          <a:xfrm>
            <a:off x="702406" y="1375200"/>
            <a:ext cx="3360000" cy="4466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Untertitel">
            <a:extLst>
              <a:ext uri="{FF2B5EF4-FFF2-40B4-BE49-F238E27FC236}">
                <a16:creationId xmlns:a16="http://schemas.microsoft.com/office/drawing/2014/main" id="{9449FB58-5632-4D04-8F49-3BFAFF88F5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Untertitel (optional) durch Klicken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 | einzeilig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0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_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0E6BDE8-D088-48DC-9CA8-4709A333BB4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D9F3D50-EDAD-47D9-8802-8295DBF7325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Datum / Dr. Susanne Seyda</a:t>
            </a:r>
          </a:p>
        </p:txBody>
      </p:sp>
      <p:sp>
        <p:nvSpPr>
          <p:cNvPr id="15" name="Platzhalter für Quellenangaben">
            <a:extLst>
              <a:ext uri="{FF2B5EF4-FFF2-40B4-BE49-F238E27FC236}">
                <a16:creationId xmlns:a16="http://schemas.microsoft.com/office/drawing/2014/main" id="{162DC8D2-340E-4025-A8FB-9EDDA8FB1A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000" y="5864306"/>
            <a:ext cx="10801350" cy="265032"/>
          </a:xfrm>
        </p:spPr>
        <p:txBody>
          <a:bodyPr anchor="t" anchorCtr="0">
            <a:noAutofit/>
          </a:bodyPr>
          <a:lstStyle>
            <a:lvl1pPr>
              <a:spcBef>
                <a:spcPts val="0"/>
              </a:spcBef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/>
              <a:t>Quellenangabe</a:t>
            </a:r>
          </a:p>
          <a:p>
            <a:pPr lvl="0"/>
            <a:r>
              <a:rPr lang="de-DE" dirty="0"/>
              <a:t>maximal zweizeilig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6E1F14B4-C011-42AB-A515-081084536B8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22484" y="3771164"/>
            <a:ext cx="5160000" cy="208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C68990E5-DA76-44BE-88BF-27B6D54EA6A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11200" y="3771164"/>
            <a:ext cx="5160000" cy="208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2"/>
          </p:nvPr>
        </p:nvSpPr>
        <p:spPr>
          <a:xfrm>
            <a:off x="6322485" y="1375200"/>
            <a:ext cx="5158315" cy="208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Inhaltsplatzhalter 1"/>
          <p:cNvSpPr>
            <a:spLocks noGrp="1"/>
          </p:cNvSpPr>
          <p:nvPr>
            <p:ph sz="half" idx="1"/>
          </p:nvPr>
        </p:nvSpPr>
        <p:spPr>
          <a:xfrm>
            <a:off x="711197" y="1375200"/>
            <a:ext cx="5160000" cy="208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 | einzeilig</a:t>
            </a:r>
            <a:endParaRPr lang="en-US" dirty="0"/>
          </a:p>
        </p:txBody>
      </p:sp>
      <p:sp>
        <p:nvSpPr>
          <p:cNvPr id="13" name="Untertitel">
            <a:extLst>
              <a:ext uri="{FF2B5EF4-FFF2-40B4-BE49-F238E27FC236}">
                <a16:creationId xmlns:a16="http://schemas.microsoft.com/office/drawing/2014/main" id="{9A3D848F-E027-464A-9B69-CFA0B939C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Untertitel (optional)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24645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_Drei Inhalte - vari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AA54574-E53F-47D5-810F-6EB92D0F27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7F32AC-9922-44D1-AA11-58690945853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Datum / Dr. Susanne Seyda</a:t>
            </a:r>
          </a:p>
        </p:txBody>
      </p:sp>
      <p:sp>
        <p:nvSpPr>
          <p:cNvPr id="14" name="Platzhalter für Quellenangaben">
            <a:extLst>
              <a:ext uri="{FF2B5EF4-FFF2-40B4-BE49-F238E27FC236}">
                <a16:creationId xmlns:a16="http://schemas.microsoft.com/office/drawing/2014/main" id="{AC94E5FC-5C9E-4BD9-82DC-8649942C56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000" y="5864306"/>
            <a:ext cx="10801350" cy="265032"/>
          </a:xfrm>
        </p:spPr>
        <p:txBody>
          <a:bodyPr anchor="t" anchorCtr="0">
            <a:noAutofit/>
          </a:bodyPr>
          <a:lstStyle>
            <a:lvl1pPr>
              <a:spcBef>
                <a:spcPts val="0"/>
              </a:spcBef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/>
              <a:t>Quellenangabe</a:t>
            </a:r>
          </a:p>
          <a:p>
            <a:pPr lvl="0"/>
            <a:r>
              <a:rPr lang="de-DE" dirty="0"/>
              <a:t>maximal zweizeilig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7F9E5A25-18EA-4C8D-8A1D-48DD3BF763A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871027" y="1375200"/>
            <a:ext cx="2625648" cy="4466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2"/>
          </p:nvPr>
        </p:nvSpPr>
        <p:spPr>
          <a:xfrm>
            <a:off x="3553467" y="1376363"/>
            <a:ext cx="5098293" cy="4466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Inhaltsplatzhalter 1"/>
          <p:cNvSpPr>
            <a:spLocks noGrp="1"/>
          </p:cNvSpPr>
          <p:nvPr>
            <p:ph sz="half" idx="1"/>
          </p:nvPr>
        </p:nvSpPr>
        <p:spPr>
          <a:xfrm>
            <a:off x="702405" y="1375200"/>
            <a:ext cx="2631795" cy="4466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Untertitel">
            <a:extLst>
              <a:ext uri="{FF2B5EF4-FFF2-40B4-BE49-F238E27FC236}">
                <a16:creationId xmlns:a16="http://schemas.microsoft.com/office/drawing/2014/main" id="{27054A36-E002-45BE-957D-0155D528A1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Untertitel (optional) durch Klicken hinzufügen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 | einzeilig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5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_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FA5BAF-A883-4F03-B66A-D8A379DF918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EB4BEA-7428-482E-A2D6-7BA444F9371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Datum / Dr. Susanne Seyda</a:t>
            </a:r>
          </a:p>
        </p:txBody>
      </p:sp>
      <p:sp>
        <p:nvSpPr>
          <p:cNvPr id="13" name="Platzhalter für Quellenangaben">
            <a:extLst>
              <a:ext uri="{FF2B5EF4-FFF2-40B4-BE49-F238E27FC236}">
                <a16:creationId xmlns:a16="http://schemas.microsoft.com/office/drawing/2014/main" id="{D74DE7F8-5C18-4427-BBA0-BC47269FE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000" y="5864306"/>
            <a:ext cx="10801350" cy="265032"/>
          </a:xfrm>
        </p:spPr>
        <p:txBody>
          <a:bodyPr anchor="t" anchorCtr="0">
            <a:noAutofit/>
          </a:bodyPr>
          <a:lstStyle>
            <a:lvl1pPr>
              <a:spcBef>
                <a:spcPts val="0"/>
              </a:spcBef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/>
              <a:t>Quellenangabe</a:t>
            </a:r>
          </a:p>
          <a:p>
            <a:pPr lvl="0"/>
            <a:r>
              <a:rPr lang="de-DE" dirty="0"/>
              <a:t>maximal zweizeilig</a:t>
            </a:r>
          </a:p>
        </p:txBody>
      </p:sp>
      <p:sp>
        <p:nvSpPr>
          <p:cNvPr id="3" name="Bildplatzhalter"/>
          <p:cNvSpPr>
            <a:spLocks noGrp="1" noChangeAspect="1"/>
          </p:cNvSpPr>
          <p:nvPr>
            <p:ph type="pic" idx="1"/>
          </p:nvPr>
        </p:nvSpPr>
        <p:spPr>
          <a:xfrm>
            <a:off x="5342092" y="1375200"/>
            <a:ext cx="6148683" cy="44676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0C66489F-1CF0-4EA1-869E-E6B10B5A42B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11200" y="1375200"/>
            <a:ext cx="4343400" cy="4466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Untertitel">
            <a:extLst>
              <a:ext uri="{FF2B5EF4-FFF2-40B4-BE49-F238E27FC236}">
                <a16:creationId xmlns:a16="http://schemas.microsoft.com/office/drawing/2014/main" id="{DC79C5A9-80E0-4FDD-BF3C-D9903210B9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Untertitel (optional) durch Klicken hinzufügen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B2250FBB-DC12-418A-B119-8F588B0C9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 | einzeilig</a:t>
            </a:r>
          </a:p>
        </p:txBody>
      </p:sp>
    </p:spTree>
    <p:extLst>
      <p:ext uri="{BB962C8B-B14F-4D97-AF65-F5344CB8AC3E}">
        <p14:creationId xmlns:p14="http://schemas.microsoft.com/office/powerpoint/2010/main" val="75640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Marker Satzspiegel">
            <a:extLst>
              <a:ext uri="{FF2B5EF4-FFF2-40B4-BE49-F238E27FC236}">
                <a16:creationId xmlns:a16="http://schemas.microsoft.com/office/drawing/2014/main" id="{505CA7A2-FBD2-4A1C-8563-604DB2351783}"/>
              </a:ext>
            </a:extLst>
          </p:cNvPr>
          <p:cNvCxnSpPr/>
          <p:nvPr/>
        </p:nvCxnSpPr>
        <p:spPr>
          <a:xfrm rot="5400000">
            <a:off x="489764" y="-337385"/>
            <a:ext cx="412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Marker Satzspiegel">
            <a:extLst>
              <a:ext uri="{FF2B5EF4-FFF2-40B4-BE49-F238E27FC236}">
                <a16:creationId xmlns:a16="http://schemas.microsoft.com/office/drawing/2014/main" id="{85251E33-C596-48DD-A99F-A94159D17709}"/>
              </a:ext>
            </a:extLst>
          </p:cNvPr>
          <p:cNvCxnSpPr/>
          <p:nvPr/>
        </p:nvCxnSpPr>
        <p:spPr>
          <a:xfrm rot="5400000">
            <a:off x="11289665" y="-337385"/>
            <a:ext cx="412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Marker Satzspiegel">
            <a:extLst>
              <a:ext uri="{FF2B5EF4-FFF2-40B4-BE49-F238E27FC236}">
                <a16:creationId xmlns:a16="http://schemas.microsoft.com/office/drawing/2014/main" id="{6241660C-3A82-4EFB-B451-76A2988EE618}"/>
              </a:ext>
            </a:extLst>
          </p:cNvPr>
          <p:cNvCxnSpPr/>
          <p:nvPr/>
        </p:nvCxnSpPr>
        <p:spPr>
          <a:xfrm>
            <a:off x="-756752" y="1379088"/>
            <a:ext cx="5500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Marker Satzspiegel">
            <a:extLst>
              <a:ext uri="{FF2B5EF4-FFF2-40B4-BE49-F238E27FC236}">
                <a16:creationId xmlns:a16="http://schemas.microsoft.com/office/drawing/2014/main" id="{D9CCB98F-E72F-4E25-900B-DBD35E88B61B}"/>
              </a:ext>
            </a:extLst>
          </p:cNvPr>
          <p:cNvCxnSpPr/>
          <p:nvPr/>
        </p:nvCxnSpPr>
        <p:spPr>
          <a:xfrm>
            <a:off x="-756752" y="6140869"/>
            <a:ext cx="5500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>
          <a:xfrm>
            <a:off x="11159845" y="6356352"/>
            <a:ext cx="3447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-Platzhalter"/>
          <p:cNvSpPr>
            <a:spLocks noGrp="1"/>
          </p:cNvSpPr>
          <p:nvPr>
            <p:ph type="ftr" sz="quarter" idx="3"/>
          </p:nvPr>
        </p:nvSpPr>
        <p:spPr>
          <a:xfrm>
            <a:off x="5522537" y="6356352"/>
            <a:ext cx="56373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r>
              <a:rPr lang="de-DE"/>
              <a:t>Datum / Dr. Susanne Seyda</a:t>
            </a:r>
          </a:p>
        </p:txBody>
      </p:sp>
      <p:pic>
        <p:nvPicPr>
          <p:cNvPr id="7" name="Logo unten">
            <a:extLst>
              <a:ext uri="{FF2B5EF4-FFF2-40B4-BE49-F238E27FC236}">
                <a16:creationId xmlns:a16="http://schemas.microsoft.com/office/drawing/2014/main" id="{47690EA4-C561-4F00-96E1-2056A1D4510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6" y="6178914"/>
            <a:ext cx="874141" cy="720000"/>
          </a:xfrm>
          <a:prstGeom prst="rect">
            <a:avLst/>
          </a:prstGeom>
        </p:spPr>
      </p:pic>
      <p:cxnSp>
        <p:nvCxnSpPr>
          <p:cNvPr id="8" name="Linie unten">
            <a:extLst>
              <a:ext uri="{FF2B5EF4-FFF2-40B4-BE49-F238E27FC236}">
                <a16:creationId xmlns:a16="http://schemas.microsoft.com/office/drawing/2014/main" id="{666C5A06-6BF5-44F8-AE4D-4690F9A1F650}"/>
              </a:ext>
            </a:extLst>
          </p:cNvPr>
          <p:cNvCxnSpPr>
            <a:cxnSpLocks/>
          </p:cNvCxnSpPr>
          <p:nvPr/>
        </p:nvCxnSpPr>
        <p:spPr>
          <a:xfrm>
            <a:off x="695281" y="6238947"/>
            <a:ext cx="108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-Platzhalter"/>
          <p:cNvSpPr>
            <a:spLocks noGrp="1"/>
          </p:cNvSpPr>
          <p:nvPr>
            <p:ph type="body" idx="1"/>
          </p:nvPr>
        </p:nvSpPr>
        <p:spPr>
          <a:xfrm>
            <a:off x="702405" y="1376363"/>
            <a:ext cx="10800000" cy="4468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" name="Titel-Platzhalter"/>
          <p:cNvSpPr>
            <a:spLocks noGrp="1"/>
          </p:cNvSpPr>
          <p:nvPr>
            <p:ph type="title"/>
          </p:nvPr>
        </p:nvSpPr>
        <p:spPr>
          <a:xfrm>
            <a:off x="702405" y="186670"/>
            <a:ext cx="10800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/>
              <a:t>Mastertitelformat</a:t>
            </a:r>
            <a:r>
              <a:rPr lang="de-DE" dirty="0"/>
              <a:t>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5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buFont typeface="Calibri" panose="020F0502020204030204" pitchFamily="34" charset="0"/>
        <a:buChar char="​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200"/>
        </a:spcBef>
        <a:buFont typeface="Calibri" panose="020F0502020204030204" pitchFamily="34" charset="0"/>
        <a:buChar char="​"/>
        <a:defRPr sz="2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›"/>
        <a:defRPr sz="2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504000" indent="-25200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›"/>
        <a:defRPr sz="2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200"/>
        </a:spcBef>
        <a:buFont typeface="Calibri" panose="020F0502020204030204" pitchFamily="34" charset="0"/>
        <a:buChar char="​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7242" userDrawn="1">
          <p15:clr>
            <a:srgbClr val="F26B43"/>
          </p15:clr>
        </p15:guide>
        <p15:guide id="8" orient="horz" pos="867">
          <p15:clr>
            <a:srgbClr val="F26B43"/>
          </p15:clr>
        </p15:guide>
        <p15:guide id="9" pos="438" userDrawn="1">
          <p15:clr>
            <a:srgbClr val="F26B43"/>
          </p15:clr>
        </p15:guide>
        <p15:guide id="10" orient="horz" pos="640">
          <p15:clr>
            <a:srgbClr val="5ACBF0"/>
          </p15:clr>
        </p15:guide>
        <p15:guide id="11" orient="horz" pos="3702">
          <p15:clr>
            <a:srgbClr val="5ACBF0"/>
          </p15:clr>
        </p15:guide>
        <p15:guide id="12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3526C51-9C05-4F25-B57F-B1505B180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03.09.2020 / Dr. Susanne Seyda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32F76E-BD38-4E3E-AA0A-2A5362956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Online-Erfahrungsaustausch – Arbeitskreis Weiterbildungsanbieter OWL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D7D540B-67F7-47D2-B8C7-81D500ECE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Weiterbildung während der</a:t>
            </a:r>
            <a:br>
              <a:rPr lang="de-DE" dirty="0"/>
            </a:br>
            <a:r>
              <a:rPr lang="de-DE" dirty="0"/>
              <a:t>Corona-Pandemie</a:t>
            </a:r>
          </a:p>
        </p:txBody>
      </p:sp>
    </p:spTree>
    <p:extLst>
      <p:ext uri="{BB962C8B-B14F-4D97-AF65-F5344CB8AC3E}">
        <p14:creationId xmlns:p14="http://schemas.microsoft.com/office/powerpoint/2010/main" val="200942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38AA1D-C8AF-4F31-9D8E-A4A56FEA811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10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2A1482-38A7-4596-A57B-C9E28F249F5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Datum / Dr. Susanne Seyda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AF82AA-F361-4794-A9A9-C83EBB36CB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Quelle. IW-Personalpanel 2018, N=1.224-1.251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1ABF0E70-ECC2-42E1-8724-569303152D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387231"/>
              </p:ext>
            </p:extLst>
          </p:nvPr>
        </p:nvGraphicFramePr>
        <p:xfrm>
          <a:off x="701675" y="1376363"/>
          <a:ext cx="10801350" cy="446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2357832-F7A7-4407-8590-90AA9A81CD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de-DE" sz="1800" b="0" i="0" u="none" strike="noStrike" baseline="0" dirty="0">
                <a:latin typeface="MetaOT-Book"/>
              </a:rPr>
              <a:t>Was hindert Ihr Unternehmen daran, (mehr) digitale Lernmedien in der Aus- und Weiterbildung einzusetzen?</a:t>
            </a:r>
          </a:p>
          <a:p>
            <a:pPr algn="l"/>
            <a:r>
              <a:rPr lang="de-DE" sz="1800" b="0" i="0" u="none" strike="noStrike" baseline="0" dirty="0">
                <a:latin typeface="MetaOT-Book"/>
              </a:rPr>
              <a:t>Anteil der Unternehmen, die in den letzten fünf Jahren ausgebildet oder Weiterbildung angeboten haben, in Prozent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A7E3C8D-D270-4FBB-B38A-42612D27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Hemmnisse für den Einsatz digitaler Lernmedien</a:t>
            </a:r>
          </a:p>
        </p:txBody>
      </p:sp>
    </p:spTree>
    <p:extLst>
      <p:ext uri="{BB962C8B-B14F-4D97-AF65-F5344CB8AC3E}">
        <p14:creationId xmlns:p14="http://schemas.microsoft.com/office/powerpoint/2010/main" val="176133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4BEEE1A-EC1B-4AE1-9936-850FF19DD5D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11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D84D30-0DFD-4180-BF9D-34EDF8E2E8E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03.09.2020 / Dr. Susanne Seyda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618405-5A48-41E9-9763-5457EE6939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Quelle: IW-Personalpanel 2020, N=787-788</a:t>
            </a:r>
          </a:p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6C1C6F0-C033-4CD1-AF04-D8D32BA3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der Unternehmen, die diese digitale Kompetenz bei Fachkräften als wichtig erachten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8E79A812-2E5D-4053-8A74-300A32EC4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532348"/>
              </p:ext>
            </p:extLst>
          </p:nvPr>
        </p:nvGraphicFramePr>
        <p:xfrm>
          <a:off x="788825" y="1557735"/>
          <a:ext cx="10438499" cy="4192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1748F3-7C15-4E22-B221-5FF44396B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865" y="1150721"/>
            <a:ext cx="10794269" cy="360000"/>
          </a:xfrm>
        </p:spPr>
        <p:txBody>
          <a:bodyPr/>
          <a:lstStyle/>
          <a:p>
            <a:r>
              <a:rPr lang="de-DE" dirty="0"/>
              <a:t>In Prozent der ausbildenden Unternehmen</a:t>
            </a:r>
          </a:p>
        </p:txBody>
      </p:sp>
    </p:spTree>
    <p:extLst>
      <p:ext uri="{BB962C8B-B14F-4D97-AF65-F5344CB8AC3E}">
        <p14:creationId xmlns:p14="http://schemas.microsoft.com/office/powerpoint/2010/main" val="216388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C6CCFEC-3178-43F2-ABA2-A5819CA58B5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12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B66812E-7C5B-4064-8199-986DBC2C56B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Datum / Dr. Susanne Seyda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25F09A-5091-4B2B-8AD9-21AC97E6F6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C53D26B-AB01-4C82-B37D-34264B6EF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Corona-Krise hat (noch) nicht zu einem generellen Einbruch der betrieblichen Weiterbildung geführt. Bedingt durch die Einschränkungen bei Präsenzveranstaltungen kam es hier jedoch zu einem starken Rückgang.</a:t>
            </a:r>
          </a:p>
          <a:p>
            <a:r>
              <a:rPr lang="de-DE" dirty="0"/>
              <a:t>Diesen Rückgang haben viele Unternehmen durch eine intensivere Nutzung digitaler Lernangebote aufgefangen.</a:t>
            </a:r>
          </a:p>
          <a:p>
            <a:r>
              <a:rPr lang="de-DE" dirty="0"/>
              <a:t>Es ist nicht davon auszugehen, dass Präsenzveranstaltungen dauerhaft komplett verdrängt werden. Vielmehr kann mit einem Anstieg von </a:t>
            </a:r>
            <a:r>
              <a:rPr lang="de-DE" dirty="0" err="1"/>
              <a:t>Blended</a:t>
            </a:r>
            <a:r>
              <a:rPr lang="de-DE" dirty="0"/>
              <a:t>-Learning-Formaten gerechnet werden.</a:t>
            </a:r>
          </a:p>
          <a:p>
            <a:r>
              <a:rPr lang="de-DE" dirty="0"/>
              <a:t>Unternehmen wünschen sich mehr Informationen über E-Learning.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295D36-3569-4723-943F-D1E2AB1940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AD21936-D60C-424E-B878-A39D81710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139320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15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C82E060-4812-4B33-BE05-4A73DEA7B0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FC0024-9945-4BFA-B517-DA0E784E2E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03.09.2020 / Dr. Susanne Seyda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A8B7C7-F3DF-4AE4-B18F-3C9665DAB5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900" dirty="0"/>
              <a:t>Quelle: IW-Covid-19-Panel, N = 375</a:t>
            </a:r>
          </a:p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61FF77D-2E1D-4EF9-BB68-413BFB62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34" y="136523"/>
            <a:ext cx="10794269" cy="576000"/>
          </a:xfrm>
        </p:spPr>
        <p:txBody>
          <a:bodyPr/>
          <a:lstStyle/>
          <a:p>
            <a:r>
              <a:rPr lang="de-DE" dirty="0"/>
              <a:t>Mehrheit der Unternehmen hat Weiterbildungsaktivitäten während der Krise aufrechterhalten oder ausgeweitet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8" name="Inhaltsplatzhalter 5">
            <a:extLst>
              <a:ext uri="{FF2B5EF4-FFF2-40B4-BE49-F238E27FC236}">
                <a16:creationId xmlns:a16="http://schemas.microsoft.com/office/drawing/2014/main" id="{12B63278-27DF-4838-99EF-60606F6CB4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995096"/>
              </p:ext>
            </p:extLst>
          </p:nvPr>
        </p:nvGraphicFramePr>
        <p:xfrm>
          <a:off x="836134" y="1848956"/>
          <a:ext cx="10172879" cy="401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platzhalter 5">
            <a:extLst>
              <a:ext uri="{FF2B5EF4-FFF2-40B4-BE49-F238E27FC236}">
                <a16:creationId xmlns:a16="http://schemas.microsoft.com/office/drawing/2014/main" id="{4079444D-5A4A-4DA1-B124-0396C28095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865" y="1151622"/>
            <a:ext cx="10794269" cy="360000"/>
          </a:xfrm>
        </p:spPr>
        <p:txBody>
          <a:bodyPr/>
          <a:lstStyle/>
          <a:p>
            <a:r>
              <a:rPr lang="de-DE" dirty="0"/>
              <a:t>„Wie haben sich die Weiterbildungsaktivitäten Ihrer Mitarbeiter seit Beginn der Corona-Krise entwickelt?“ </a:t>
            </a:r>
          </a:p>
        </p:txBody>
      </p:sp>
    </p:spTree>
    <p:extLst>
      <p:ext uri="{BB962C8B-B14F-4D97-AF65-F5344CB8AC3E}">
        <p14:creationId xmlns:p14="http://schemas.microsoft.com/office/powerpoint/2010/main" val="172111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2B02D05-69C7-4165-A690-60B46B6726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D3C068-5092-46E8-AC9B-2CE64D4FC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Datum / Dr. Susanne Seyda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45AC0C-3C25-44AE-97B7-25389D5385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Seit Beginn der Corona-Krise, nach Unternehmensgröße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1B617BD-181A-4B21-96E4-4BA727D8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der Weiterbildungsaktivitäten 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A1511D62-4EE6-4434-94C7-AC7CA55F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0270219"/>
              </p:ext>
            </p:extLst>
          </p:nvPr>
        </p:nvGraphicFramePr>
        <p:xfrm>
          <a:off x="848234" y="1338146"/>
          <a:ext cx="10508342" cy="475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98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C82E060-4812-4B33-BE05-4A73DEA7B0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FC0024-9945-4BFA-B517-DA0E784E2E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03.09.2020 / Dr. Susanne Seyda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A8B7C7-F3DF-4AE4-B18F-3C9665DAB5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900" dirty="0"/>
              <a:t>Quelle: IW-Covid-19-Panel, N = 375</a:t>
            </a:r>
          </a:p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61FF77D-2E1D-4EF9-BB68-413BFB62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Lernangebote erleben während der Corona-</a:t>
            </a:r>
            <a:br>
              <a:rPr lang="de-DE" dirty="0"/>
            </a:br>
            <a:r>
              <a:rPr lang="de-DE" dirty="0"/>
              <a:t>Pandemie einen kleinen „Schub“</a:t>
            </a:r>
          </a:p>
        </p:txBody>
      </p:sp>
      <p:graphicFrame>
        <p:nvGraphicFramePr>
          <p:cNvPr id="8" name="Inhaltsplatzhalter 5">
            <a:extLst>
              <a:ext uri="{FF2B5EF4-FFF2-40B4-BE49-F238E27FC236}">
                <a16:creationId xmlns:a16="http://schemas.microsoft.com/office/drawing/2014/main" id="{12B63278-27DF-4838-99EF-60606F6CB4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353452"/>
              </p:ext>
            </p:extLst>
          </p:nvPr>
        </p:nvGraphicFramePr>
        <p:xfrm>
          <a:off x="836134" y="1848956"/>
          <a:ext cx="10172879" cy="401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A3A76DD-4800-4C59-B93A-101141ADC817}"/>
              </a:ext>
            </a:extLst>
          </p:cNvPr>
          <p:cNvSpPr txBox="1">
            <a:spLocks/>
          </p:cNvSpPr>
          <p:nvPr/>
        </p:nvSpPr>
        <p:spPr>
          <a:xfrm>
            <a:off x="836134" y="1174287"/>
            <a:ext cx="10794269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2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F0502020204030204" pitchFamily="34" charset="0"/>
              <a:buChar char="​"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›"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›"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F0502020204030204" pitchFamily="34" charset="0"/>
              <a:buChar char="​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4F5F1B-046E-449E-8C4E-88D87B23AD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865" y="1151622"/>
            <a:ext cx="10794269" cy="360000"/>
          </a:xfrm>
        </p:spPr>
        <p:txBody>
          <a:bodyPr/>
          <a:lstStyle/>
          <a:p>
            <a:r>
              <a:rPr lang="de-DE" dirty="0"/>
              <a:t>„Wie hat sich die Nutzung digitaler Lernangebote in der Corona-Krise verändert?“ </a:t>
            </a:r>
          </a:p>
        </p:txBody>
      </p:sp>
    </p:spTree>
    <p:extLst>
      <p:ext uri="{BB962C8B-B14F-4D97-AF65-F5344CB8AC3E}">
        <p14:creationId xmlns:p14="http://schemas.microsoft.com/office/powerpoint/2010/main" val="40973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2828825-509A-474A-A124-BE7169AE048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482295-45E1-4306-B3CA-03E68F67F7F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03.09.2020 / Dr. Susanne Seyda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099723-2879-4917-9AAB-2E1F51CE4C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900" dirty="0"/>
              <a:t>Quelle: IW-Covid-19-Panel, N = 375</a:t>
            </a:r>
          </a:p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D0A6B91-2430-486D-9F49-8CA4D9AD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Drittel der Unternehmen konnte „vor Corona“ geplante Weiterbildungsaktivitäten digital fortsetzen.</a:t>
            </a:r>
          </a:p>
        </p:txBody>
      </p:sp>
      <p:graphicFrame>
        <p:nvGraphicFramePr>
          <p:cNvPr id="8" name="Inhaltsplatzhalter 5">
            <a:extLst>
              <a:ext uri="{FF2B5EF4-FFF2-40B4-BE49-F238E27FC236}">
                <a16:creationId xmlns:a16="http://schemas.microsoft.com/office/drawing/2014/main" id="{CC73B021-A88A-49BA-BFC5-37771C0593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066781"/>
              </p:ext>
            </p:extLst>
          </p:nvPr>
        </p:nvGraphicFramePr>
        <p:xfrm>
          <a:off x="817048" y="1900574"/>
          <a:ext cx="9410978" cy="398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platzhalter 5">
            <a:extLst>
              <a:ext uri="{FF2B5EF4-FFF2-40B4-BE49-F238E27FC236}">
                <a16:creationId xmlns:a16="http://schemas.microsoft.com/office/drawing/2014/main" id="{FD6E12DB-B722-45C2-8ACB-CE8CBB403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865" y="1151622"/>
            <a:ext cx="10794269" cy="360000"/>
          </a:xfrm>
        </p:spPr>
        <p:txBody>
          <a:bodyPr/>
          <a:lstStyle/>
          <a:p>
            <a:r>
              <a:rPr lang="de-DE" dirty="0"/>
              <a:t>„Konnten Sie Weiterbildungsaktivitäten, die als Präsenzveranstaltungen geplant waren o. bereits begonnen hatten, nach dem Beginn der Corona-Krise digital durchführen?“  </a:t>
            </a:r>
          </a:p>
        </p:txBody>
      </p:sp>
    </p:spTree>
    <p:extLst>
      <p:ext uri="{BB962C8B-B14F-4D97-AF65-F5344CB8AC3E}">
        <p14:creationId xmlns:p14="http://schemas.microsoft.com/office/powerpoint/2010/main" val="57394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1DC1AF9-A25C-4150-9C99-3896891BC30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2AD467-A6D7-4193-A2DD-00D554F1B2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03.09.2020 / Dr. Susanne Seyda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D7AF91-3C35-4E90-9E11-EFEB7EE1F9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900" dirty="0"/>
              <a:t>Quelle: IW-Covid-19-Panel, N = </a:t>
            </a:r>
            <a:r>
              <a:rPr lang="de-DE" dirty="0"/>
              <a:t>285</a:t>
            </a:r>
            <a:endParaRPr lang="de-DE" sz="900" dirty="0"/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76136E9-B281-4E25-991F-7ACB15E14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000" dirty="0"/>
              <a:t>„Welche Unterstützungsangebote würden Ihnen helfen, Ihre Weiterbildungsaktivitäten während der Corona-Krise (weiter) zu erhöhen?“ in Prozent der befragten Unternehmen, Mehrfachnennungen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2E6597C-F333-4AFB-B0A7-CC33CD5C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Gewünschte Unterstützung für Weiterbildung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21F5470D-75C8-4EDB-B9D6-9D1CE7F67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902583"/>
              </p:ext>
            </p:extLst>
          </p:nvPr>
        </p:nvGraphicFramePr>
        <p:xfrm>
          <a:off x="1524000" y="1562100"/>
          <a:ext cx="9144000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87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5CECAE-E434-4766-A74B-9DAFBACB839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7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4908EA-AE03-47B7-B08C-6274A0A1277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03.09.2020 / Dr. Susanne Seyda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24A6D4-3D78-49BB-A883-00630B1CFB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Quelle: IW-Personalpanel 2018; N=1.319-1.331; eigene Berechnungen 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9607095-B8E8-4345-88AE-0B109455AF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25E8CC3-5819-4EE1-9198-457EC6D4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viele Unternehmen nutzen bereits digitale Lernmedien?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8B2F721-F39C-4A01-9CC6-E69EFB5AEC2D}"/>
              </a:ext>
            </a:extLst>
          </p:cNvPr>
          <p:cNvSpPr/>
          <p:nvPr/>
        </p:nvSpPr>
        <p:spPr>
          <a:xfrm>
            <a:off x="2039104" y="2187094"/>
            <a:ext cx="7403661" cy="24838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Rund 8 von 10 Unternehmen in Deutschland nutzten 2018 laut dem</a:t>
            </a:r>
          </a:p>
          <a:p>
            <a:pPr algn="ctr"/>
            <a:r>
              <a:rPr lang="de-DE" b="1" dirty="0"/>
              <a:t>IW-Personalpanel 2018 digitale Lernmedien in der</a:t>
            </a:r>
          </a:p>
          <a:p>
            <a:pPr algn="ctr"/>
            <a:r>
              <a:rPr lang="de-DE" b="1" dirty="0"/>
              <a:t>betrieblichen Aus- und Weiterbildung</a:t>
            </a:r>
            <a:r>
              <a:rPr lang="de-DE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998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C90658F-A389-4040-B1C4-60AC9E51A07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AD4E8E-01BD-438C-8CDC-858203A6C77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03.09.2020 / Dr. Susanne Seyda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D35D2B-1426-4A1E-B3DF-6D54B93875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Quelle: Seyda/Meinhard/Placke (2018), IW-Weiterbildungserhebung 2017, N=1.348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9CA7DEC-74F1-4FDC-B848-B162727848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 Prozent der weiterbildungsaktiven Unternehmen, 2016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9601FF3-4038-493E-B29B-1148245F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digitaler Lernangebote 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E42E02F4-E507-49F2-8E7F-3A9E11C39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607879"/>
              </p:ext>
            </p:extLst>
          </p:nvPr>
        </p:nvGraphicFramePr>
        <p:xfrm>
          <a:off x="701999" y="1619250"/>
          <a:ext cx="10390442" cy="422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297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307F96F-5089-4617-BB61-1D8A1AF9B79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3BC25E-6D28-4B2C-AAC6-EB907BF3EA8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03.09.2020 / Dr. Susanne Seyda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08644A-3C5F-4B5A-9150-192725FD72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Quelle: </a:t>
            </a:r>
            <a:r>
              <a:rPr lang="de-DE" dirty="0" err="1"/>
              <a:t>Koschek</a:t>
            </a:r>
            <a:r>
              <a:rPr lang="de-DE" dirty="0"/>
              <a:t> et al., 2020; N=1.354-1.482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1E60AC9-1069-4AE2-8B26-962AFA899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 Prozent der Anbieter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AF8127B-6F4E-4636-8ABF-AABE7993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Angebote digitaler Medien und Formate in der Weiterbildung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AFEACDA1-6A2B-4901-99A6-CD2E6D47D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357031"/>
              </p:ext>
            </p:extLst>
          </p:nvPr>
        </p:nvGraphicFramePr>
        <p:xfrm>
          <a:off x="701675" y="1127273"/>
          <a:ext cx="10801350" cy="471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4135449"/>
      </p:ext>
    </p:extLst>
  </p:cSld>
  <p:clrMapOvr>
    <a:masterClrMapping/>
  </p:clrMapOvr>
</p:sld>
</file>

<file path=ppt/theme/theme1.xml><?xml version="1.0" encoding="utf-8"?>
<a:theme xmlns:a="http://schemas.openxmlformats.org/drawingml/2006/main" name="CD-IW_Relaunch 16-9">
  <a:themeElements>
    <a:clrScheme name="CD IW Relaunch_mit BF">
      <a:dk1>
        <a:srgbClr val="000000"/>
      </a:dk1>
      <a:lt1>
        <a:srgbClr val="FFFFFF"/>
      </a:lt1>
      <a:dk2>
        <a:srgbClr val="748A9D"/>
      </a:dk2>
      <a:lt2>
        <a:srgbClr val="B5C6D5"/>
      </a:lt2>
      <a:accent1>
        <a:srgbClr val="93A7BB"/>
      </a:accent1>
      <a:accent2>
        <a:srgbClr val="2E4964"/>
      </a:accent2>
      <a:accent3>
        <a:srgbClr val="E0C599"/>
      </a:accent3>
      <a:accent4>
        <a:srgbClr val="32727C"/>
      </a:accent4>
      <a:accent5>
        <a:srgbClr val="CAA54D"/>
      </a:accent5>
      <a:accent6>
        <a:srgbClr val="871811"/>
      </a:accent6>
      <a:hlink>
        <a:srgbClr val="2E4964"/>
      </a:hlink>
      <a:folHlink>
        <a:srgbClr val="0069B4"/>
      </a:folHlink>
    </a:clrScheme>
    <a:fontScheme name="CD_IW-Relaunc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algn="l">
          <a:defRPr sz="2000" dirty="0" err="1" smtClean="0">
            <a:solidFill>
              <a:schemeClr val="accent2"/>
            </a:solidFill>
          </a:defRPr>
        </a:defPPr>
      </a:lstStyle>
    </a:txDef>
  </a:objectDefaults>
  <a:extraClrSchemeLst/>
  <a:custClrLst>
    <a:custClr name="Classic Blau">
      <a:srgbClr val="0069B4"/>
    </a:custClr>
    <a:custClr name="Aubergine">
      <a:srgbClr val="735069"/>
    </a:custClr>
    <a:custClr name="Ampel Rot">
      <a:srgbClr val="9C0F11"/>
    </a:custClr>
    <a:custClr name="Ampel Gelb">
      <a:srgbClr val="D8AE00"/>
    </a:custClr>
    <a:custClr name="Ampel Gruen">
      <a:srgbClr val="158143"/>
    </a:custClr>
  </a:custClrLst>
  <a:extLst>
    <a:ext uri="{05A4C25C-085E-4340-85A3-A5531E510DB2}">
      <thm15:themeFamily xmlns:thm15="http://schemas.microsoft.com/office/thememl/2012/main" name="IW 16 zu 9.potx" id="{360E8189-C19B-431C-BC18-A3B239D40A90}" vid="{B9DCE3F1-DDBB-4890-BBD6-A09DCCB1B37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IW 16 zu 9</Template>
  <TotalTime>0</TotalTime>
  <Words>601</Words>
  <Application>Microsoft Office PowerPoint</Application>
  <PresentationFormat>Breitbild</PresentationFormat>
  <Paragraphs>94</Paragraphs>
  <Slides>13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MetaOT-Book</vt:lpstr>
      <vt:lpstr>CD-IW_Relaunch 16-9</vt:lpstr>
      <vt:lpstr>Weiterbildung während der Corona-Pandemie</vt:lpstr>
      <vt:lpstr>Mehrheit der Unternehmen hat Weiterbildungsaktivitäten während der Krise aufrechterhalten oder ausgeweitet </vt:lpstr>
      <vt:lpstr>Entwicklung der Weiterbildungsaktivitäten </vt:lpstr>
      <vt:lpstr>Digitale Lernangebote erleben während der Corona- Pandemie einen kleinen „Schub“</vt:lpstr>
      <vt:lpstr>Ein Drittel der Unternehmen konnte „vor Corona“ geplante Weiterbildungsaktivitäten digital fortsetzen.</vt:lpstr>
      <vt:lpstr>Gewünschte Unterstützung für Weiterbildung</vt:lpstr>
      <vt:lpstr>Wie viele Unternehmen nutzen bereits digitale Lernmedien?</vt:lpstr>
      <vt:lpstr>Nutzung digitaler Lernangebote </vt:lpstr>
      <vt:lpstr>Angebote digitaler Medien und Formate in der Weiterbildung</vt:lpstr>
      <vt:lpstr>Hemmnisse für den Einsatz digitaler Lernmedien</vt:lpstr>
      <vt:lpstr>Anteil der Unternehmen, die diese digitale Kompetenz bei Fachkräften als wichtig erachten</vt:lpstr>
      <vt:lpstr>Fazit</vt:lpstr>
      <vt:lpstr>PowerPoint-Präsentation</vt:lpstr>
    </vt:vector>
  </TitlesOfParts>
  <Company>Office Seminare &amp; Beratun 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Lennertz, Doris</dc:creator>
  <dc:description>Testatei zur Vorlage _x000d_
CD-IW_Relaunch_16-9 Version 0.9_x000d_
Stand: 05.12.2017</dc:description>
  <cp:lastModifiedBy>Seyda, Dr. Susanne</cp:lastModifiedBy>
  <cp:revision>119</cp:revision>
  <cp:lastPrinted>2020-08-27T10:57:13Z</cp:lastPrinted>
  <dcterms:created xsi:type="dcterms:W3CDTF">2020-08-18T07:58:16Z</dcterms:created>
  <dcterms:modified xsi:type="dcterms:W3CDTF">2020-09-02T09:53:25Z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710263159</vt:i4>
  </property>
  <property fmtid="{D5CDD505-2E9C-101B-9397-08002B2CF9AE}" pid="3" name="_NewReviewCycle">
    <vt:lpwstr/>
  </property>
  <property fmtid="{D5CDD505-2E9C-101B-9397-08002B2CF9AE}" pid="4" name="_EmailSubject">
    <vt:lpwstr>PPT für morgen</vt:lpwstr>
  </property>
  <property fmtid="{D5CDD505-2E9C-101B-9397-08002B2CF9AE}" pid="5" name="_AuthorEmail">
    <vt:lpwstr>seyda@iwkoeln.de</vt:lpwstr>
  </property>
  <property fmtid="{D5CDD505-2E9C-101B-9397-08002B2CF9AE}" pid="6" name="_AuthorEmailDisplayName">
    <vt:lpwstr>Seyda, Dr. Susanne</vt:lpwstr>
  </property>
  <property fmtid="{D5CDD505-2E9C-101B-9397-08002B2CF9AE}" pid="7" name="_PreviousAdHocReviewCycleID">
    <vt:i4>-1185379896</vt:i4>
  </property>
</Properties>
</file>